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3"/>
  </p:notesMasterIdLst>
  <p:sldIdLst>
    <p:sldId id="256" r:id="rId4"/>
    <p:sldId id="257" r:id="rId5"/>
    <p:sldId id="258" r:id="rId6"/>
    <p:sldId id="259" r:id="rId7"/>
    <p:sldId id="262" r:id="rId8"/>
    <p:sldId id="261" r:id="rId9"/>
    <p:sldId id="260" r:id="rId10"/>
    <p:sldId id="309" r:id="rId11"/>
    <p:sldId id="310" r:id="rId12"/>
    <p:sldId id="266" r:id="rId13"/>
    <p:sldId id="307" r:id="rId14"/>
    <p:sldId id="311" r:id="rId15"/>
    <p:sldId id="269" r:id="rId16"/>
    <p:sldId id="318" r:id="rId17"/>
    <p:sldId id="319" r:id="rId18"/>
    <p:sldId id="272" r:id="rId19"/>
    <p:sldId id="273" r:id="rId20"/>
    <p:sldId id="327" r:id="rId21"/>
    <p:sldId id="313" r:id="rId22"/>
    <p:sldId id="281" r:id="rId23"/>
    <p:sldId id="305" r:id="rId24"/>
    <p:sldId id="314" r:id="rId25"/>
    <p:sldId id="315" r:id="rId26"/>
    <p:sldId id="316" r:id="rId27"/>
    <p:sldId id="308" r:id="rId28"/>
    <p:sldId id="317" r:id="rId29"/>
    <p:sldId id="279" r:id="rId30"/>
    <p:sldId id="288" r:id="rId31"/>
    <p:sldId id="320" r:id="rId32"/>
    <p:sldId id="321" r:id="rId33"/>
    <p:sldId id="299" r:id="rId34"/>
    <p:sldId id="322" r:id="rId35"/>
    <p:sldId id="323" r:id="rId36"/>
    <p:sldId id="324" r:id="rId37"/>
    <p:sldId id="325" r:id="rId38"/>
    <p:sldId id="284" r:id="rId39"/>
    <p:sldId id="300" r:id="rId40"/>
    <p:sldId id="298" r:id="rId41"/>
    <p:sldId id="32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81555" autoAdjust="0"/>
  </p:normalViewPr>
  <p:slideViewPr>
    <p:cSldViewPr>
      <p:cViewPr varScale="1">
        <p:scale>
          <a:sx n="58" d="100"/>
          <a:sy n="58" d="100"/>
        </p:scale>
        <p:origin x="-804" y="-90"/>
      </p:cViewPr>
      <p:guideLst>
        <p:guide orient="horz" pos="2160"/>
        <p:guide pos="2880"/>
      </p:guideLst>
    </p:cSldViewPr>
  </p:slideViewPr>
  <p:outlineViewPr>
    <p:cViewPr>
      <p:scale>
        <a:sx n="33" d="100"/>
        <a:sy n="33" d="100"/>
      </p:scale>
      <p:origin x="0" y="7662"/>
    </p:cViewPr>
  </p:outlineViewPr>
  <p:notesTextViewPr>
    <p:cViewPr>
      <p:scale>
        <a:sx n="1" d="1"/>
        <a:sy n="1" d="1"/>
      </p:scale>
      <p:origin x="0" y="0"/>
    </p:cViewPr>
  </p:notesTextViewPr>
  <p:sorterViewPr>
    <p:cViewPr>
      <p:scale>
        <a:sx n="100" d="100"/>
        <a:sy n="100" d="100"/>
      </p:scale>
      <p:origin x="0" y="3246"/>
    </p:cViewPr>
  </p:sorterViewPr>
  <p:notesViewPr>
    <p:cSldViewPr>
      <p:cViewPr varScale="1">
        <p:scale>
          <a:sx n="55" d="100"/>
          <a:sy n="55" d="100"/>
        </p:scale>
        <p:origin x="-182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E7D2F5-8A40-475A-9B07-BBAD4424EAE0}" type="datetimeFigureOut">
              <a:rPr lang="en-US" smtClean="0"/>
              <a:t>9/26/2011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23153C-B9F3-4E17-90BE-2F3E305C1878}" type="slidenum">
              <a:rPr lang="en-US" smtClean="0"/>
              <a:t>‹#›</a:t>
            </a:fld>
            <a:endParaRPr lang="en-US"/>
          </a:p>
        </p:txBody>
      </p:sp>
    </p:spTree>
    <p:extLst>
      <p:ext uri="{BB962C8B-B14F-4D97-AF65-F5344CB8AC3E}">
        <p14:creationId xmlns:p14="http://schemas.microsoft.com/office/powerpoint/2010/main" val="839138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tranquileye.com/cloc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23153C-B9F3-4E17-90BE-2F3E305C1878}" type="slidenum">
              <a:rPr lang="en-US" smtClean="0"/>
              <a:t>1</a:t>
            </a:fld>
            <a:endParaRPr lang="en-US"/>
          </a:p>
        </p:txBody>
      </p:sp>
    </p:spTree>
    <p:extLst>
      <p:ext uri="{BB962C8B-B14F-4D97-AF65-F5344CB8AC3E}">
        <p14:creationId xmlns:p14="http://schemas.microsoft.com/office/powerpoint/2010/main" val="2969580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to the </a:t>
            </a:r>
            <a:r>
              <a:rPr lang="en-US" b="1" i="1" dirty="0" smtClean="0"/>
              <a:t>Earth is an</a:t>
            </a:r>
            <a:r>
              <a:rPr lang="en-US" b="1" i="1" baseline="0" dirty="0" smtClean="0"/>
              <a:t> Apple Lesson</a:t>
            </a:r>
            <a:r>
              <a:rPr lang="en-US" baseline="0" dirty="0" smtClean="0"/>
              <a:t>, and or the video stream for Farmland Trust.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Look at this link for a world clock </a:t>
            </a:r>
            <a:r>
              <a:rPr lang="en-US" sz="1200" dirty="0" smtClean="0">
                <a:solidFill>
                  <a:srgbClr val="C00000"/>
                </a:solidFill>
                <a:hlinkClick r:id="rId3"/>
              </a:rPr>
              <a:t>http://www.tranquileye.com/clock/</a:t>
            </a:r>
            <a:r>
              <a:rPr lang="en-US" sz="1200" dirty="0" smtClean="0">
                <a:solidFill>
                  <a:srgbClr val="C00000"/>
                </a:solidFill>
              </a:rPr>
              <a:t> of population</a:t>
            </a:r>
            <a:r>
              <a:rPr lang="en-US" sz="1200" baseline="0" dirty="0" smtClean="0">
                <a:solidFill>
                  <a:srgbClr val="C00000"/>
                </a:solidFill>
              </a:rPr>
              <a:t> growth and soil loss. Very humbling web site. </a:t>
            </a:r>
            <a:endParaRPr lang="en-US" sz="1200"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10</a:t>
            </a:fld>
            <a:endParaRPr lang="en-US"/>
          </a:p>
        </p:txBody>
      </p:sp>
    </p:spTree>
    <p:extLst>
      <p:ext uri="{BB962C8B-B14F-4D97-AF65-F5344CB8AC3E}">
        <p14:creationId xmlns:p14="http://schemas.microsoft.com/office/powerpoint/2010/main" val="229117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11</a:t>
            </a:fld>
            <a:endParaRPr lang="en-US"/>
          </a:p>
        </p:txBody>
      </p:sp>
    </p:spTree>
    <p:extLst>
      <p:ext uri="{BB962C8B-B14F-4D97-AF65-F5344CB8AC3E}">
        <p14:creationId xmlns:p14="http://schemas.microsoft.com/office/powerpoint/2010/main" val="2806203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represents what</a:t>
            </a:r>
            <a:r>
              <a:rPr lang="en-US" baseline="0" dirty="0" smtClean="0"/>
              <a:t> you would find in a clump of soil if it could all be labeled. </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12</a:t>
            </a:fld>
            <a:endParaRPr lang="en-US"/>
          </a:p>
        </p:txBody>
      </p:sp>
    </p:spTree>
    <p:extLst>
      <p:ext uri="{BB962C8B-B14F-4D97-AF65-F5344CB8AC3E}">
        <p14:creationId xmlns:p14="http://schemas.microsoft.com/office/powerpoint/2010/main" val="366231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Sand, silt, clay (minerals) and organic matter (OM) bind together to provide structure to the soil. </a:t>
            </a:r>
          </a:p>
          <a:p>
            <a:r>
              <a:rPr lang="en-US" dirty="0" smtClean="0"/>
              <a:t>Images:</a:t>
            </a:r>
            <a:r>
              <a:rPr lang="en-US" baseline="0" dirty="0" smtClean="0"/>
              <a:t> Basalt (L), an </a:t>
            </a:r>
            <a:r>
              <a:rPr lang="en-US" dirty="0" smtClean="0"/>
              <a:t>Igneous rock</a:t>
            </a:r>
            <a:r>
              <a:rPr lang="en-US" baseline="0" dirty="0" smtClean="0"/>
              <a:t> is</a:t>
            </a:r>
            <a:r>
              <a:rPr lang="en-US" dirty="0" smtClean="0"/>
              <a:t> formed from the solidification of molten rock material. As</a:t>
            </a:r>
            <a:r>
              <a:rPr lang="en-US" baseline="0" dirty="0" smtClean="0"/>
              <a:t> these rocks break down they are become part of soil. </a:t>
            </a:r>
          </a:p>
          <a:p>
            <a:endParaRPr lang="en-US" baseline="0" dirty="0" smtClean="0"/>
          </a:p>
          <a:p>
            <a:r>
              <a:rPr lang="en-US" baseline="0" dirty="0" smtClean="0"/>
              <a:t>Lesson link – </a:t>
            </a:r>
            <a:r>
              <a:rPr lang="en-US" b="1" i="1" baseline="0" dirty="0" smtClean="0"/>
              <a:t>Three Types of Rocks</a:t>
            </a:r>
            <a:endParaRPr lang="en-US" b="1" i="1" dirty="0"/>
          </a:p>
        </p:txBody>
      </p:sp>
      <p:sp>
        <p:nvSpPr>
          <p:cNvPr id="4" name="Slide Number Placeholder 3"/>
          <p:cNvSpPr>
            <a:spLocks noGrp="1"/>
          </p:cNvSpPr>
          <p:nvPr>
            <p:ph type="sldNum" sz="quarter" idx="10"/>
          </p:nvPr>
        </p:nvSpPr>
        <p:spPr/>
        <p:txBody>
          <a:bodyPr/>
          <a:lstStyle/>
          <a:p>
            <a:fld id="{2123153C-B9F3-4E17-90BE-2F3E305C1878}" type="slidenum">
              <a:rPr lang="en-US" smtClean="0"/>
              <a:t>13</a:t>
            </a:fld>
            <a:endParaRPr lang="en-US"/>
          </a:p>
        </p:txBody>
      </p:sp>
    </p:spTree>
    <p:extLst>
      <p:ext uri="{BB962C8B-B14F-4D97-AF65-F5344CB8AC3E}">
        <p14:creationId xmlns:p14="http://schemas.microsoft.com/office/powerpoint/2010/main" val="997632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soil type is a mixture of sand, silt, clay, and organic matter.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Soil Particle</a:t>
            </a:r>
            <a:r>
              <a:rPr lang="en-US" baseline="0" dirty="0" smtClean="0"/>
              <a:t> Sizes</a:t>
            </a:r>
            <a:r>
              <a:rPr lang="en-US" dirty="0" smtClean="0"/>
              <a:t/>
            </a:r>
            <a:br>
              <a:rPr lang="en-US" dirty="0" smtClean="0"/>
            </a:br>
            <a:r>
              <a:rPr lang="en-US" b="1" dirty="0" smtClean="0"/>
              <a:t>Gravel: </a:t>
            </a:r>
            <a:r>
              <a:rPr lang="en-US" dirty="0" smtClean="0"/>
              <a:t>larger than 2mm; feels coarse</a:t>
            </a:r>
            <a:br>
              <a:rPr lang="en-US" dirty="0" smtClean="0"/>
            </a:br>
            <a:r>
              <a:rPr lang="en-US" b="1" dirty="0" smtClean="0"/>
              <a:t>Sand: </a:t>
            </a:r>
            <a:r>
              <a:rPr lang="en-US" dirty="0" smtClean="0"/>
              <a:t>2 - 0.05mm; feels gritty</a:t>
            </a:r>
            <a:br>
              <a:rPr lang="en-US" dirty="0" smtClean="0"/>
            </a:br>
            <a:r>
              <a:rPr lang="en-US" b="1" dirty="0" smtClean="0"/>
              <a:t>Silt: </a:t>
            </a:r>
            <a:r>
              <a:rPr lang="en-US" dirty="0" smtClean="0"/>
              <a:t>0.05 - 0.002mm; feels like flour</a:t>
            </a:r>
            <a:br>
              <a:rPr lang="en-US" dirty="0" smtClean="0"/>
            </a:br>
            <a:r>
              <a:rPr lang="en-US" b="1" dirty="0" smtClean="0"/>
              <a:t>Clay: </a:t>
            </a:r>
            <a:r>
              <a:rPr lang="en-US" dirty="0" smtClean="0"/>
              <a:t>smaller than 0.002; feels sticky when wet</a:t>
            </a:r>
            <a:br>
              <a:rPr lang="en-US" dirty="0" smtClean="0"/>
            </a:br>
            <a:endParaRPr lang="en-US" dirty="0" smtClean="0"/>
          </a:p>
          <a:p>
            <a:endParaRPr lang="en-US" dirty="0" smtClean="0"/>
          </a:p>
          <a:p>
            <a:r>
              <a:rPr lang="en-US" b="1" dirty="0" smtClean="0"/>
              <a:t>Sand: </a:t>
            </a:r>
            <a:r>
              <a:rPr lang="en-US" dirty="0" smtClean="0"/>
              <a:t>Soils with lots of sand have big spaces between the particles. They don't hold water or nutrients. Sand doesn't react with other chemicals. Sandy soils don't stick together very well. Plant roots can't hold onto this soil. But the big spaces do allow air into the soil. There are some plants that are able to grow in sandy topsoil by putting their roots deep, through the sand to the subsoil.</a:t>
            </a:r>
          </a:p>
          <a:p>
            <a:endParaRPr lang="en-US" dirty="0" smtClean="0"/>
          </a:p>
          <a:p>
            <a:r>
              <a:rPr lang="en-US" b="1" dirty="0" smtClean="0"/>
              <a:t>Silt: </a:t>
            </a:r>
            <a:r>
              <a:rPr lang="en-US" dirty="0" smtClean="0"/>
              <a:t>This material is finer than sand, but still feels gritty. Silt is commonly found in floodplains and is the soil component that makes mud. Soils with a lot of silt make excellent farmland, but erodes easily. This soil can be easily blown away in dust storms and carried down stream in floods.</a:t>
            </a:r>
          </a:p>
          <a:p>
            <a:endParaRPr lang="en-US" dirty="0" smtClean="0"/>
          </a:p>
          <a:p>
            <a:r>
              <a:rPr lang="en-US" b="1" dirty="0" smtClean="0"/>
              <a:t>Clay: </a:t>
            </a:r>
            <a:r>
              <a:rPr lang="en-US" dirty="0" smtClean="0"/>
              <a:t>Lots of clay will make the soil heavy and dense. The spaces between soil particles are very tiny in clay soil. When clay soil is dry, it's almost as hard as concrete. Plant roots can't push through it. No air can get in from the surface. Most bacteria and other soil organisms that need oxygen can't breathe. BUT - clay is important because it can change the soil chemistry. Clays give off minerals and absorb acids.</a:t>
            </a:r>
          </a:p>
          <a:p>
            <a:endParaRPr lang="en-US" dirty="0" smtClean="0"/>
          </a:p>
        </p:txBody>
      </p:sp>
      <p:sp>
        <p:nvSpPr>
          <p:cNvPr id="4" name="Slide Number Placeholder 3"/>
          <p:cNvSpPr>
            <a:spLocks noGrp="1"/>
          </p:cNvSpPr>
          <p:nvPr>
            <p:ph type="sldNum" sz="quarter" idx="10"/>
          </p:nvPr>
        </p:nvSpPr>
        <p:spPr/>
        <p:txBody>
          <a:bodyPr/>
          <a:lstStyle/>
          <a:p>
            <a:fld id="{2123153C-B9F3-4E17-90BE-2F3E305C1878}" type="slidenum">
              <a:rPr lang="en-US" smtClean="0"/>
              <a:t>14</a:t>
            </a:fld>
            <a:endParaRPr lang="en-US"/>
          </a:p>
        </p:txBody>
      </p:sp>
    </p:spTree>
    <p:extLst>
      <p:ext uri="{BB962C8B-B14F-4D97-AF65-F5344CB8AC3E}">
        <p14:creationId xmlns:p14="http://schemas.microsoft.com/office/powerpoint/2010/main" val="308991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Loam: </a:t>
            </a:r>
            <a:r>
              <a:rPr lang="en-US" dirty="0" smtClean="0"/>
              <a:t>This is the “perfect” soil for plants and soil organisms. It has about the same amount of sand and silt, plus a smaller amount of clay. This soil has enough large and small spaces for air and water to flow. It also has enough clay to let it stick together and hold humus. These clumps make varying</a:t>
            </a:r>
            <a:r>
              <a:rPr lang="en-US" baseline="0" dirty="0" smtClean="0"/>
              <a:t> spaces in the soil. </a:t>
            </a:r>
            <a:r>
              <a:rPr lang="en-US" dirty="0" smtClean="0"/>
              <a:t>Plant roots can easily grow through these spaces. This is what farmers and gardeners are talking about when they call a soil "</a:t>
            </a:r>
            <a:r>
              <a:rPr lang="en-US" dirty="0" err="1" smtClean="0"/>
              <a:t>aloam</a:t>
            </a:r>
            <a:r>
              <a:rPr lang="en-US" dirty="0" smtClean="0"/>
              <a:t>" or "loamy“ soil. </a:t>
            </a:r>
            <a:endParaRPr lang="en-US" dirty="0" smtClean="0"/>
          </a:p>
          <a:p>
            <a:endParaRPr lang="en-US" dirty="0" smtClean="0"/>
          </a:p>
          <a:p>
            <a:r>
              <a:rPr lang="en-US" dirty="0" smtClean="0"/>
              <a:t>It's </a:t>
            </a:r>
            <a:r>
              <a:rPr lang="en-US" dirty="0" smtClean="0"/>
              <a:t>the nicest thing </a:t>
            </a:r>
            <a:r>
              <a:rPr lang="en-US" dirty="0" smtClean="0"/>
              <a:t>you can </a:t>
            </a:r>
            <a:r>
              <a:rPr lang="en-US" dirty="0" smtClean="0"/>
              <a:t>say about a soil.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15</a:t>
            </a:fld>
            <a:endParaRPr lang="en-US"/>
          </a:p>
        </p:txBody>
      </p:sp>
    </p:spTree>
    <p:extLst>
      <p:ext uri="{BB962C8B-B14F-4D97-AF65-F5344CB8AC3E}">
        <p14:creationId xmlns:p14="http://schemas.microsoft.com/office/powerpoint/2010/main" val="1397531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 is </a:t>
            </a:r>
            <a:r>
              <a:rPr lang="en-US" dirty="0" smtClean="0"/>
              <a:t>small,</a:t>
            </a:r>
            <a:r>
              <a:rPr lang="en-US" baseline="0" dirty="0" smtClean="0"/>
              <a:t> </a:t>
            </a:r>
            <a:r>
              <a:rPr lang="en-US" baseline="0" dirty="0" smtClean="0"/>
              <a:t>but mighty – vital for making soil. </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16</a:t>
            </a:fld>
            <a:endParaRPr lang="en-US"/>
          </a:p>
        </p:txBody>
      </p:sp>
    </p:spTree>
    <p:extLst>
      <p:ext uri="{BB962C8B-B14F-4D97-AF65-F5344CB8AC3E}">
        <p14:creationId xmlns:p14="http://schemas.microsoft.com/office/powerpoint/2010/main" val="290441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 average, anywhere</a:t>
            </a:r>
            <a:r>
              <a:rPr lang="en-US" baseline="0" dirty="0" smtClean="0"/>
              <a:t> from </a:t>
            </a:r>
            <a:r>
              <a:rPr lang="en-US" dirty="0" smtClean="0"/>
              <a:t>40% to 60% of the volume of a mineral soil is actually empty space between the solid particles (voids). These voids are filled with air and/or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Big thought – Sometimes</a:t>
            </a:r>
            <a:r>
              <a:rPr lang="en-US" baseline="0" dirty="0" smtClean="0"/>
              <a:t> people think of soil and they focus on the solids (minerals and organic matter). However, the addition of oxygen and water is what makes soil form </a:t>
            </a:r>
            <a:r>
              <a:rPr lang="en-US" baseline="0" dirty="0" smtClean="0"/>
              <a:t>- and </a:t>
            </a:r>
            <a:r>
              <a:rPr lang="en-US" baseline="0" dirty="0" smtClean="0"/>
              <a:t>in </a:t>
            </a:r>
            <a:r>
              <a:rPr lang="en-US" baseline="0" dirty="0" smtClean="0"/>
              <a:t>essence, </a:t>
            </a:r>
            <a:r>
              <a:rPr lang="en-US" baseline="0" dirty="0" smtClean="0"/>
              <a:t>life form.</a:t>
            </a:r>
            <a:endParaRPr lang="en-US" dirty="0" smtClean="0"/>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18</a:t>
            </a:fld>
            <a:endParaRPr lang="en-US"/>
          </a:p>
        </p:txBody>
      </p:sp>
    </p:spTree>
    <p:extLst>
      <p:ext uri="{BB962C8B-B14F-4D97-AF65-F5344CB8AC3E}">
        <p14:creationId xmlns:p14="http://schemas.microsoft.com/office/powerpoint/2010/main" val="3376401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19</a:t>
            </a:fld>
            <a:endParaRPr lang="en-US"/>
          </a:p>
        </p:txBody>
      </p:sp>
    </p:spTree>
    <p:extLst>
      <p:ext uri="{BB962C8B-B14F-4D97-AF65-F5344CB8AC3E}">
        <p14:creationId xmlns:p14="http://schemas.microsoft.com/office/powerpoint/2010/main" val="1749071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SOIL is A LIVING THING! </a:t>
            </a:r>
            <a:r>
              <a:rPr lang="en-US" b="0" dirty="0" smtClean="0"/>
              <a:t>Soil is an </a:t>
            </a:r>
            <a:r>
              <a:rPr lang="en-US" b="0" dirty="0" smtClean="0"/>
              <a:t>ecosystem onto itself; a complex, 4-dimentional </a:t>
            </a:r>
            <a:r>
              <a:rPr lang="en-US" b="0" dirty="0" smtClean="0"/>
              <a:t>habitat;</a:t>
            </a:r>
            <a:endParaRPr lang="en-US" b="0" dirty="0" smtClean="0"/>
          </a:p>
          <a:p>
            <a:r>
              <a:rPr lang="en-US" b="0" dirty="0" smtClean="0">
                <a:effectLst>
                  <a:outerShdw blurRad="38100" dist="38100" dir="2700000" algn="tl">
                    <a:srgbClr val="000000"/>
                  </a:outerShdw>
                </a:effectLst>
              </a:rPr>
              <a:t>an</a:t>
            </a:r>
            <a:r>
              <a:rPr lang="en-US" b="0" baseline="0" dirty="0" smtClean="0">
                <a:effectLst>
                  <a:outerShdw blurRad="38100" dist="38100" dir="2700000" algn="tl">
                    <a:srgbClr val="000000"/>
                  </a:outerShdw>
                </a:effectLst>
              </a:rPr>
              <a:t> i</a:t>
            </a:r>
            <a:r>
              <a:rPr lang="en-US" b="0" dirty="0" smtClean="0">
                <a:effectLst>
                  <a:outerShdw blurRad="38100" dist="38100" dir="2700000" algn="tl">
                    <a:srgbClr val="000000"/>
                  </a:outerShdw>
                </a:effectLst>
              </a:rPr>
              <a:t>ntegral </a:t>
            </a:r>
            <a:r>
              <a:rPr lang="en-US" b="0" dirty="0" smtClean="0">
                <a:effectLst>
                  <a:outerShdw blurRad="38100" dist="38100" dir="2700000" algn="tl">
                    <a:srgbClr val="000000"/>
                  </a:outerShdw>
                </a:effectLst>
              </a:rPr>
              <a:t>part of a larger ecosystem affecting both terrestrial and aquatic </a:t>
            </a:r>
            <a:r>
              <a:rPr lang="en-US" b="0" dirty="0" smtClean="0">
                <a:effectLst>
                  <a:outerShdw blurRad="38100" dist="38100" dir="2700000" algn="tl">
                    <a:srgbClr val="000000"/>
                  </a:outerShdw>
                </a:effectLst>
              </a:rPr>
              <a:t>processes.</a:t>
            </a:r>
            <a:endParaRPr lang="en-US" b="0" dirty="0" smtClean="0">
              <a:effectLst>
                <a:outerShdw blurRad="38100" dist="38100" dir="2700000" algn="tl">
                  <a:srgbClr val="000000"/>
                </a:outerShdw>
              </a:effectLst>
            </a:endParaRPr>
          </a:p>
          <a:p>
            <a:endParaRPr lang="en-US" b="0" dirty="0" smtClean="0">
              <a:effectLst>
                <a:outerShdw blurRad="38100" dist="38100" dir="2700000" algn="tl">
                  <a:srgbClr val="000000"/>
                </a:outerShdw>
              </a:effectLst>
            </a:endParaRPr>
          </a:p>
          <a:p>
            <a:r>
              <a:rPr lang="en-US" b="0" dirty="0" smtClean="0">
                <a:effectLst>
                  <a:outerShdw blurRad="38100" dist="38100" dir="2700000" algn="tl">
                    <a:srgbClr val="000000"/>
                  </a:outerShdw>
                </a:effectLst>
              </a:rPr>
              <a:t>Soil is absolutely </a:t>
            </a:r>
            <a:r>
              <a:rPr lang="en-US" b="0" dirty="0" smtClean="0">
                <a:effectLst>
                  <a:outerShdw blurRad="38100" dist="38100" dir="2700000" algn="tl">
                    <a:srgbClr val="000000"/>
                  </a:outerShdw>
                </a:effectLst>
              </a:rPr>
              <a:t>crucial for life on </a:t>
            </a:r>
            <a:r>
              <a:rPr lang="en-US" b="0" dirty="0" smtClean="0">
                <a:effectLst>
                  <a:outerShdw blurRad="38100" dist="38100" dir="2700000" algn="tl">
                    <a:srgbClr val="000000"/>
                  </a:outerShdw>
                </a:effectLst>
              </a:rPr>
              <a:t>earth.</a:t>
            </a:r>
            <a:endParaRPr lang="en-US" b="0" dirty="0" smtClean="0">
              <a:effectLst>
                <a:outerShdw blurRad="38100" dist="38100" dir="2700000" algn="tl">
                  <a:srgbClr val="000000"/>
                </a:outerShdw>
              </a:effectLst>
            </a:endParaRPr>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21</a:t>
            </a:fld>
            <a:endParaRPr lang="en-US"/>
          </a:p>
        </p:txBody>
      </p:sp>
    </p:spTree>
    <p:extLst>
      <p:ext uri="{BB962C8B-B14F-4D97-AF65-F5344CB8AC3E}">
        <p14:creationId xmlns:p14="http://schemas.microsoft.com/office/powerpoint/2010/main" val="73240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smtClean="0"/>
              <a:t>Scientifically we are increasingly gaining a perspective on how integrated soils are into all earth systems.  I can’t think of a single resource-based topic that doesn’t have some connection with soils.  If you are interested in the environment, you couldn’t start at a better place.  </a:t>
            </a:r>
          </a:p>
          <a:p>
            <a:pPr>
              <a:lnSpc>
                <a:spcPct val="90000"/>
              </a:lnSpc>
            </a:pPr>
            <a:endParaRPr lang="en-US" dirty="0" smtClean="0"/>
          </a:p>
          <a:p>
            <a:pPr>
              <a:lnSpc>
                <a:spcPct val="90000"/>
              </a:lnSpc>
            </a:pPr>
            <a:r>
              <a:rPr lang="en-US" dirty="0" smtClean="0"/>
              <a:t>Soils are totally fundamental for understanding life on earth.  </a:t>
            </a:r>
          </a:p>
          <a:p>
            <a:pPr>
              <a:lnSpc>
                <a:spcPct val="90000"/>
              </a:lnSpc>
            </a:pPr>
            <a:endParaRPr lang="en-US" dirty="0" smtClean="0"/>
          </a:p>
          <a:p>
            <a:pPr>
              <a:lnSpc>
                <a:spcPct val="90000"/>
              </a:lnSpc>
            </a:pPr>
            <a:r>
              <a:rPr lang="en-US" dirty="0" smtClean="0"/>
              <a:t>Fascinating natural bodies</a:t>
            </a:r>
          </a:p>
          <a:p>
            <a:pPr>
              <a:lnSpc>
                <a:spcPct val="90000"/>
              </a:lnSpc>
            </a:pPr>
            <a:r>
              <a:rPr lang="en-US" dirty="0" smtClean="0"/>
              <a:t>	Soils are just fun to study and relate to so many other things </a:t>
            </a:r>
            <a:endParaRPr lang="en-US" dirty="0" smtClean="0"/>
          </a:p>
          <a:p>
            <a:pPr>
              <a:lnSpc>
                <a:spcPct val="90000"/>
              </a:lnSpc>
            </a:pPr>
            <a:endParaRPr lang="en-US" dirty="0" smtClean="0"/>
          </a:p>
          <a:p>
            <a:pPr>
              <a:lnSpc>
                <a:spcPct val="90000"/>
              </a:lnSpc>
            </a:pPr>
            <a:r>
              <a:rPr lang="en-US" dirty="0" smtClean="0"/>
              <a:t>VAST </a:t>
            </a:r>
            <a:r>
              <a:rPr lang="en-US" dirty="0" smtClean="0"/>
              <a:t>WORLD TO UNDERSTAND</a:t>
            </a:r>
          </a:p>
          <a:p>
            <a:pPr>
              <a:lnSpc>
                <a:spcPct val="90000"/>
              </a:lnSpc>
            </a:pPr>
            <a:r>
              <a:rPr lang="en-US" dirty="0" smtClean="0"/>
              <a:t>	Fun to teach too</a:t>
            </a:r>
          </a:p>
          <a:p>
            <a:pPr>
              <a:lnSpc>
                <a:spcPct val="90000"/>
              </a:lnSpc>
            </a:pPr>
            <a:r>
              <a:rPr lang="en-US" dirty="0" smtClean="0"/>
              <a:t>	Final Frontier</a:t>
            </a:r>
          </a:p>
          <a:p>
            <a:pPr>
              <a:lnSpc>
                <a:spcPct val="90000"/>
              </a:lnSpc>
            </a:pPr>
            <a:r>
              <a:rPr lang="en-US" dirty="0" smtClean="0"/>
              <a:t>	There is just so much to discover</a:t>
            </a:r>
          </a:p>
          <a:p>
            <a:pPr>
              <a:lnSpc>
                <a:spcPct val="90000"/>
              </a:lnSpc>
            </a:pPr>
            <a:r>
              <a:rPr lang="en-US" dirty="0" smtClean="0"/>
              <a:t>	They are underground and mysterious</a:t>
            </a:r>
          </a:p>
          <a:p>
            <a:pPr>
              <a:lnSpc>
                <a:spcPct val="90000"/>
              </a:lnSpc>
            </a:pPr>
            <a:endParaRPr lang="en-US" dirty="0" smtClean="0"/>
          </a:p>
          <a:p>
            <a:pPr>
              <a:lnSpc>
                <a:spcPct val="90000"/>
              </a:lnSpc>
            </a:pPr>
            <a:r>
              <a:rPr lang="en-US" dirty="0" smtClean="0"/>
              <a:t>Where we come from…Literally.  One hypotheses is that life on the planet had it’s start in clay </a:t>
            </a:r>
            <a:r>
              <a:rPr lang="en-US" dirty="0" smtClean="0"/>
              <a:t>films.</a:t>
            </a:r>
            <a:endParaRPr lang="en-US" dirty="0" smtClean="0"/>
          </a:p>
          <a:p>
            <a:pPr>
              <a:lnSpc>
                <a:spcPct val="90000"/>
              </a:lnSpc>
            </a:pPr>
            <a:r>
              <a:rPr lang="en-US" dirty="0" smtClean="0"/>
              <a:t>We have a complex association with soil. While it</a:t>
            </a:r>
            <a:r>
              <a:rPr lang="en-US" baseline="0" dirty="0" smtClean="0"/>
              <a:t> is </a:t>
            </a:r>
            <a:r>
              <a:rPr lang="en-US" dirty="0" smtClean="0"/>
              <a:t>debatable that we may literally come from them,  </a:t>
            </a:r>
          </a:p>
          <a:p>
            <a:pPr>
              <a:lnSpc>
                <a:spcPct val="90000"/>
              </a:lnSpc>
            </a:pPr>
            <a:r>
              <a:rPr lang="en-US" dirty="0" smtClean="0"/>
              <a:t>there is no debate that soils sustain us.</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2</a:t>
            </a:fld>
            <a:endParaRPr lang="en-US"/>
          </a:p>
        </p:txBody>
      </p:sp>
    </p:spTree>
    <p:extLst>
      <p:ext uri="{BB962C8B-B14F-4D97-AF65-F5344CB8AC3E}">
        <p14:creationId xmlns:p14="http://schemas.microsoft.com/office/powerpoint/2010/main" val="3061899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Lesson link – </a:t>
            </a:r>
            <a:r>
              <a:rPr lang="en-US" sz="1200" b="1" i="1" dirty="0" smtClean="0"/>
              <a:t>Soil as a Water Filter</a:t>
            </a:r>
            <a:endParaRPr lang="en-US" sz="1200" dirty="0" smtClean="0"/>
          </a:p>
          <a:p>
            <a:endParaRPr lang="en-US" sz="12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Soil is the reason we have clean water. 1/3 of the drinkable water on the planet is stored in soil. </a:t>
            </a:r>
          </a:p>
          <a:p>
            <a:endParaRPr lang="en-US" sz="1200" dirty="0"/>
          </a:p>
        </p:txBody>
      </p:sp>
      <p:sp>
        <p:nvSpPr>
          <p:cNvPr id="4" name="Slide Number Placeholder 3"/>
          <p:cNvSpPr>
            <a:spLocks noGrp="1"/>
          </p:cNvSpPr>
          <p:nvPr>
            <p:ph type="sldNum" sz="quarter" idx="10"/>
          </p:nvPr>
        </p:nvSpPr>
        <p:spPr/>
        <p:txBody>
          <a:bodyPr/>
          <a:lstStyle/>
          <a:p>
            <a:fld id="{2123153C-B9F3-4E17-90BE-2F3E305C1878}" type="slidenum">
              <a:rPr lang="en-US" smtClean="0"/>
              <a:t>23</a:t>
            </a:fld>
            <a:endParaRPr lang="en-US"/>
          </a:p>
        </p:txBody>
      </p:sp>
    </p:spTree>
    <p:extLst>
      <p:ext uri="{BB962C8B-B14F-4D97-AF65-F5344CB8AC3E}">
        <p14:creationId xmlns:p14="http://schemas.microsoft.com/office/powerpoint/2010/main" val="165303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pinch</a:t>
            </a:r>
            <a:r>
              <a:rPr lang="en-US" baseline="0" dirty="0" smtClean="0"/>
              <a:t> of soil there are thought to be a BILLION organisms. </a:t>
            </a:r>
            <a:r>
              <a:rPr lang="en-US" dirty="0" smtClean="0"/>
              <a:t>These</a:t>
            </a:r>
            <a:r>
              <a:rPr lang="en-US" baseline="0" dirty="0" smtClean="0"/>
              <a:t> creatures above and billions more are right below our feet. There is more diversity in soil than </a:t>
            </a:r>
            <a:r>
              <a:rPr lang="en-US" baseline="0" dirty="0" smtClean="0"/>
              <a:t>our oceans or any </a:t>
            </a:r>
            <a:r>
              <a:rPr lang="en-US" baseline="0" dirty="0" smtClean="0"/>
              <a:t>other place on the planet. </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24</a:t>
            </a:fld>
            <a:endParaRPr lang="en-US"/>
          </a:p>
        </p:txBody>
      </p:sp>
    </p:spTree>
    <p:extLst>
      <p:ext uri="{BB962C8B-B14F-4D97-AF65-F5344CB8AC3E}">
        <p14:creationId xmlns:p14="http://schemas.microsoft.com/office/powerpoint/2010/main" val="716726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We often ignore soil, BUT</a:t>
            </a:r>
          </a:p>
          <a:p>
            <a:endParaRPr lang="en-US" sz="1200" b="1" dirty="0" smtClean="0"/>
          </a:p>
          <a:p>
            <a:r>
              <a:rPr lang="en-US" sz="1200" b="0" dirty="0" smtClean="0"/>
              <a:t>The </a:t>
            </a:r>
            <a:r>
              <a:rPr lang="en-US" sz="1200" b="0" dirty="0" smtClean="0"/>
              <a:t>living </a:t>
            </a:r>
            <a:r>
              <a:rPr lang="en-US" sz="1200" b="0" dirty="0" smtClean="0"/>
              <a:t>systems </a:t>
            </a:r>
            <a:r>
              <a:rPr lang="en-US" sz="1200" b="0" dirty="0" smtClean="0"/>
              <a:t>occurring above </a:t>
            </a:r>
            <a:r>
              <a:rPr lang="en-US" sz="1200" b="0" i="1" dirty="0" smtClean="0"/>
              <a:t>and</a:t>
            </a:r>
            <a:r>
              <a:rPr lang="en-US" sz="1200" b="0" dirty="0" smtClean="0"/>
              <a:t> below the ground surface are determined by the properties </a:t>
            </a:r>
            <a:r>
              <a:rPr lang="en-US" b="0" dirty="0" smtClean="0"/>
              <a:t>of the soil.</a:t>
            </a:r>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25</a:t>
            </a:fld>
            <a:endParaRPr lang="en-US"/>
          </a:p>
        </p:txBody>
      </p:sp>
    </p:spTree>
    <p:extLst>
      <p:ext uri="{BB962C8B-B14F-4D97-AF65-F5344CB8AC3E}">
        <p14:creationId xmlns:p14="http://schemas.microsoft.com/office/powerpoint/2010/main" val="311206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ancient mud</a:t>
            </a:r>
            <a:r>
              <a:rPr lang="en-US" baseline="0" dirty="0" smtClean="0"/>
              <a:t> cities like Bam, Iran a World Heritage Site (L) to major modern ones like Portland, </a:t>
            </a:r>
            <a:r>
              <a:rPr lang="en-US" baseline="0" dirty="0" smtClean="0"/>
              <a:t>Oregon builders </a:t>
            </a:r>
            <a:r>
              <a:rPr lang="en-US" baseline="0" dirty="0" smtClean="0"/>
              <a:t>are using soil to build with or on. </a:t>
            </a:r>
            <a:endParaRPr lang="en-US" baseline="0" dirty="0" smtClean="0"/>
          </a:p>
          <a:p>
            <a:endParaRPr lang="en-US" baseline="0" dirty="0" smtClean="0"/>
          </a:p>
          <a:p>
            <a:r>
              <a:rPr lang="en-US" baseline="0" dirty="0" smtClean="0"/>
              <a:t>Note </a:t>
            </a:r>
            <a:r>
              <a:rPr lang="en-US" baseline="0" dirty="0" smtClean="0"/>
              <a:t>Bam was leveled in 2003 in a massive earthquake.</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26</a:t>
            </a:fld>
            <a:endParaRPr lang="en-US"/>
          </a:p>
        </p:txBody>
      </p:sp>
    </p:spTree>
    <p:extLst>
      <p:ext uri="{BB962C8B-B14F-4D97-AF65-F5344CB8AC3E}">
        <p14:creationId xmlns:p14="http://schemas.microsoft.com/office/powerpoint/2010/main" val="514698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 variety</a:t>
            </a:r>
            <a:r>
              <a:rPr lang="en-US" baseline="0" dirty="0" smtClean="0"/>
              <a:t> of birds make their homes from mud. </a:t>
            </a:r>
            <a:r>
              <a:rPr lang="en-US" dirty="0" smtClean="0"/>
              <a:t>Can your students think</a:t>
            </a:r>
            <a:r>
              <a:rPr lang="en-US" baseline="0" dirty="0" smtClean="0"/>
              <a:t> of other animals that build their homes out of soil? </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27</a:t>
            </a:fld>
            <a:endParaRPr lang="en-US"/>
          </a:p>
        </p:txBody>
      </p:sp>
    </p:spTree>
    <p:extLst>
      <p:ext uri="{BB962C8B-B14F-4D97-AF65-F5344CB8AC3E}">
        <p14:creationId xmlns:p14="http://schemas.microsoft.com/office/powerpoint/2010/main" val="2829431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28</a:t>
            </a:fld>
            <a:endParaRPr lang="en-US"/>
          </a:p>
        </p:txBody>
      </p:sp>
    </p:spTree>
    <p:extLst>
      <p:ext uri="{BB962C8B-B14F-4D97-AF65-F5344CB8AC3E}">
        <p14:creationId xmlns:p14="http://schemas.microsoft.com/office/powerpoint/2010/main" val="2179985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forming</a:t>
            </a:r>
            <a:r>
              <a:rPr lang="en-US" baseline="0" dirty="0" smtClean="0"/>
              <a:t>  - in this image, beginning 15,000 years ago on the left hand side with rock. The rock breaks down due to chemical and physical factors, organic matter forms, more rock is broken down, horizons form. You have the creation of a soil horizon and it just took 15,000 years. </a:t>
            </a:r>
          </a:p>
          <a:p>
            <a:endParaRPr lang="en-US" baseline="0" dirty="0" smtClean="0"/>
          </a:p>
          <a:p>
            <a:r>
              <a:rPr lang="en-US" baseline="0" dirty="0" smtClean="0"/>
              <a:t>Needless to say soil forms slowly. </a:t>
            </a:r>
          </a:p>
        </p:txBody>
      </p:sp>
      <p:sp>
        <p:nvSpPr>
          <p:cNvPr id="4" name="Slide Number Placeholder 3"/>
          <p:cNvSpPr>
            <a:spLocks noGrp="1"/>
          </p:cNvSpPr>
          <p:nvPr>
            <p:ph type="sldNum" sz="quarter" idx="10"/>
          </p:nvPr>
        </p:nvSpPr>
        <p:spPr/>
        <p:txBody>
          <a:bodyPr/>
          <a:lstStyle/>
          <a:p>
            <a:fld id="{2123153C-B9F3-4E17-90BE-2F3E305C1878}" type="slidenum">
              <a:rPr lang="en-US" smtClean="0"/>
              <a:t>29</a:t>
            </a:fld>
            <a:endParaRPr lang="en-US"/>
          </a:p>
        </p:txBody>
      </p:sp>
    </p:spTree>
    <p:extLst>
      <p:ext uri="{BB962C8B-B14F-4D97-AF65-F5344CB8AC3E}">
        <p14:creationId xmlns:p14="http://schemas.microsoft.com/office/powerpoint/2010/main" val="678854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a:t>
            </a:r>
            <a:r>
              <a:rPr lang="en-US" baseline="0" dirty="0" smtClean="0"/>
              <a:t>, Organisms, </a:t>
            </a:r>
            <a:r>
              <a:rPr lang="en-US" baseline="0" dirty="0" smtClean="0"/>
              <a:t>Relief </a:t>
            </a:r>
            <a:r>
              <a:rPr lang="en-US" baseline="0" dirty="0" smtClean="0"/>
              <a:t>(Topography) Parent Materials, Time (</a:t>
            </a:r>
            <a:r>
              <a:rPr lang="en-US" baseline="0" dirty="0" err="1" smtClean="0"/>
              <a:t>Cl</a:t>
            </a:r>
            <a:r>
              <a:rPr lang="en-US" baseline="0" dirty="0" smtClean="0"/>
              <a:t>, O, R, P, T) are factors that work within physical and chemical weathering to break down rocks. </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30</a:t>
            </a:fld>
            <a:endParaRPr lang="en-US"/>
          </a:p>
        </p:txBody>
      </p:sp>
    </p:spTree>
    <p:extLst>
      <p:ext uri="{BB962C8B-B14F-4D97-AF65-F5344CB8AC3E}">
        <p14:creationId xmlns:p14="http://schemas.microsoft.com/office/powerpoint/2010/main" val="910356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factors effect the physical and chemical weathering of rocks and formation of pioneer organisms that lead to the formation of soil. </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31</a:t>
            </a:fld>
            <a:endParaRPr lang="en-US"/>
          </a:p>
        </p:txBody>
      </p:sp>
    </p:spTree>
    <p:extLst>
      <p:ext uri="{BB962C8B-B14F-4D97-AF65-F5344CB8AC3E}">
        <p14:creationId xmlns:p14="http://schemas.microsoft.com/office/powerpoint/2010/main" val="4276513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Lesson link – </a:t>
            </a:r>
            <a:r>
              <a:rPr lang="en-US" b="1" i="1" dirty="0" smtClean="0"/>
              <a:t>Rocks to Soils.</a:t>
            </a:r>
            <a:r>
              <a:rPr lang="en-US" b="1" i="1" baseline="0" dirty="0" smtClean="0"/>
              <a:t> </a:t>
            </a:r>
          </a:p>
          <a:p>
            <a:r>
              <a:rPr lang="en-US" dirty="0" smtClean="0"/>
              <a:t>The roots</a:t>
            </a:r>
            <a:r>
              <a:rPr lang="en-US" baseline="0" dirty="0" smtClean="0"/>
              <a:t> of the tree are breaking up the rock. Ask students to think of examples of these physical weathering factors. For example, glaciers = abrasion. </a:t>
            </a:r>
          </a:p>
          <a:p>
            <a:endParaRPr lang="en-US" baseline="0" dirty="0" smtClean="0"/>
          </a:p>
          <a:p>
            <a:r>
              <a:rPr lang="en-US" baseline="0" dirty="0" smtClean="0"/>
              <a:t>Types of Weathering –</a:t>
            </a:r>
          </a:p>
          <a:p>
            <a:r>
              <a:rPr lang="en-US" sz="1200" i="1" u="sng" dirty="0" smtClean="0"/>
              <a:t>Physical Weathering</a:t>
            </a:r>
            <a:r>
              <a:rPr lang="en-US" sz="1200" i="1" dirty="0" smtClean="0"/>
              <a:t> - </a:t>
            </a:r>
            <a:r>
              <a:rPr lang="en-US" sz="1200" dirty="0" smtClean="0"/>
              <a:t>the mechanical breaking of rocks, possibly by freezing and thawing, exfoliation, crystal growth within fractures an biogenic fracturing (root growth).</a:t>
            </a:r>
          </a:p>
          <a:p>
            <a:endParaRPr lang="en-US" baseline="0" dirty="0" smtClean="0"/>
          </a:p>
          <a:p>
            <a:r>
              <a:rPr lang="en-US" b="1" dirty="0" smtClean="0"/>
              <a:t>Freezing and Thawing</a:t>
            </a:r>
            <a:r>
              <a:rPr lang="en-US" b="0" dirty="0" smtClean="0"/>
              <a:t>,</a:t>
            </a:r>
            <a:r>
              <a:rPr lang="en-US" b="0" baseline="0" dirty="0" smtClean="0"/>
              <a:t> </a:t>
            </a:r>
            <a:r>
              <a:rPr lang="en-US" b="1" dirty="0" smtClean="0"/>
              <a:t>Wetting and Drying, Grinding or Rubbing, Organisms</a:t>
            </a:r>
            <a:r>
              <a:rPr lang="en-US" b="0" dirty="0" smtClean="0"/>
              <a:t>.</a:t>
            </a:r>
            <a:r>
              <a:rPr lang="en-US" b="0" baseline="0" dirty="0" smtClean="0"/>
              <a:t> This web site has great </a:t>
            </a:r>
            <a:r>
              <a:rPr lang="en-US" b="0" baseline="0" dirty="0" smtClean="0"/>
              <a:t>examples. </a:t>
            </a:r>
            <a:endParaRPr lang="en-US" dirty="0" smtClean="0"/>
          </a:p>
          <a:p>
            <a:r>
              <a:rPr lang="en-US" dirty="0" smtClean="0"/>
              <a:t>http://www.soil-net.com/legacy/advanced/soil_formation3.htm</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32</a:t>
            </a:fld>
            <a:endParaRPr lang="en-US"/>
          </a:p>
        </p:txBody>
      </p:sp>
    </p:spTree>
    <p:extLst>
      <p:ext uri="{BB962C8B-B14F-4D97-AF65-F5344CB8AC3E}">
        <p14:creationId xmlns:p14="http://schemas.microsoft.com/office/powerpoint/2010/main" val="2154194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this photograph of surface soil.  Do you see anything unusual about </a:t>
            </a:r>
            <a:r>
              <a:rPr lang="en-US" dirty="0" smtClean="0"/>
              <a:t>it?  </a:t>
            </a:r>
            <a:r>
              <a:rPr lang="en-US" dirty="0" smtClean="0"/>
              <a:t>Would you expect to be able to plant a tree and have it successfully grow?</a:t>
            </a:r>
          </a:p>
          <a:p>
            <a:endParaRPr lang="en-US" dirty="0" smtClean="0"/>
          </a:p>
          <a:p>
            <a:r>
              <a:rPr lang="en-US" dirty="0" smtClean="0"/>
              <a:t>Note that this soil is mineralogical identical to that below your feet.</a:t>
            </a:r>
          </a:p>
          <a:p>
            <a:endParaRPr lang="en-US" dirty="0" smtClean="0"/>
          </a:p>
          <a:p>
            <a:r>
              <a:rPr lang="en-US" dirty="0" smtClean="0"/>
              <a:t>However, this soil is missing two very necessary ingredients, and thus can not sustain plant life.</a:t>
            </a:r>
          </a:p>
          <a:p>
            <a:endParaRPr lang="en-US" dirty="0" smtClean="0"/>
          </a:p>
          <a:p>
            <a:r>
              <a:rPr lang="en-US" dirty="0" smtClean="0"/>
              <a:t>To help us identify what it is missing we need to take a slightly wider angle perspective of the area where it is found.</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a:t>
            </a:fld>
            <a:endParaRPr lang="en-US"/>
          </a:p>
        </p:txBody>
      </p:sp>
    </p:spTree>
    <p:extLst>
      <p:ext uri="{BB962C8B-B14F-4D97-AF65-F5344CB8AC3E}">
        <p14:creationId xmlns:p14="http://schemas.microsoft.com/office/powerpoint/2010/main" val="2535665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u="sng" dirty="0" smtClean="0"/>
              <a:t>Chemical weathering</a:t>
            </a:r>
            <a:r>
              <a:rPr lang="en-US" sz="1200" i="1" u="none" dirty="0" smtClean="0"/>
              <a:t> </a:t>
            </a:r>
            <a:r>
              <a:rPr lang="en-US" sz="1200" dirty="0" smtClean="0"/>
              <a:t>includes a variety of chemical reactions that break down the primary minerals of the rock.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dirty="0" smtClean="0">
                <a:effectLst/>
              </a:rPr>
              <a:t>Chemical weathering occurs when a rock is broken down by chemical action resulting in a change in the composition of a rock. The main agents of chemical weathering are oxygen, rainwater, carbon dioxide, and acids produced by decaying plants and animals that leads to the formation of soil. </a:t>
            </a:r>
          </a:p>
          <a:p>
            <a:endParaRPr lang="en-US" b="1" dirty="0" smtClean="0">
              <a:effectLst/>
            </a:endParaRPr>
          </a:p>
          <a:p>
            <a:r>
              <a:rPr lang="en-US" b="1" dirty="0" smtClean="0">
                <a:effectLst/>
              </a:rPr>
              <a:t>Oxidation</a:t>
            </a:r>
            <a:r>
              <a:rPr lang="en-US" dirty="0" smtClean="0">
                <a:effectLst/>
              </a:rPr>
              <a:t> occurs when oxygen interacts chemically with minerals. For example, when a nail rusts oxygen combines with the iron in the nail to form iron oxide</a:t>
            </a:r>
            <a:r>
              <a:rPr lang="en-US" dirty="0" smtClean="0">
                <a:effectLst/>
              </a:rPr>
              <a:t>.</a:t>
            </a:r>
          </a:p>
          <a:p>
            <a:endParaRPr lang="en-US" dirty="0" smtClean="0"/>
          </a:p>
          <a:p>
            <a:r>
              <a:rPr lang="en-US" b="1" dirty="0" smtClean="0">
                <a:effectLst/>
              </a:rPr>
              <a:t>Hydration</a:t>
            </a:r>
            <a:r>
              <a:rPr lang="en-US" dirty="0" smtClean="0">
                <a:effectLst/>
              </a:rPr>
              <a:t> occurs when water interacts chemically with minerals. For example, when hornblende and feldspar unite with water they eventually form into clay</a:t>
            </a:r>
            <a:r>
              <a:rPr lang="en-US" dirty="0" smtClean="0">
                <a:effectLst/>
              </a:rPr>
              <a:t>.</a:t>
            </a:r>
          </a:p>
          <a:p>
            <a:endParaRPr lang="en-US" dirty="0" smtClean="0"/>
          </a:p>
          <a:p>
            <a:r>
              <a:rPr lang="en-US" b="1" dirty="0" smtClean="0">
                <a:effectLst/>
              </a:rPr>
              <a:t>Carbonation</a:t>
            </a:r>
            <a:r>
              <a:rPr lang="en-US" dirty="0" smtClean="0">
                <a:effectLst/>
              </a:rPr>
              <a:t> occurs when carbon dioxide interacts chemically with minerals. When carbon dioxide is dissolved in water, it forms weak carbonic acid. </a:t>
            </a:r>
            <a:r>
              <a:rPr lang="en-US" dirty="0" smtClean="0">
                <a:effectLst/>
              </a:rPr>
              <a:t>When </a:t>
            </a:r>
            <a:r>
              <a:rPr lang="en-US" dirty="0" smtClean="0">
                <a:effectLst/>
              </a:rPr>
              <a:t>it comes in contact with the surface of the </a:t>
            </a:r>
            <a:r>
              <a:rPr lang="en-US" dirty="0" smtClean="0">
                <a:effectLst/>
              </a:rPr>
              <a:t>earth </a:t>
            </a:r>
            <a:r>
              <a:rPr lang="en-US" dirty="0" smtClean="0">
                <a:effectLst/>
              </a:rPr>
              <a:t>dissolves large masses of limestone, creating caves and caverns. Other common terms associated with carbonation are sink holes, karst topography, stalactites and stalagmites.</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33</a:t>
            </a:fld>
            <a:endParaRPr lang="en-US"/>
          </a:p>
        </p:txBody>
      </p:sp>
    </p:spTree>
    <p:extLst>
      <p:ext uri="{BB962C8B-B14F-4D97-AF65-F5344CB8AC3E}">
        <p14:creationId xmlns:p14="http://schemas.microsoft.com/office/powerpoint/2010/main" val="807979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Lichens</a:t>
            </a:r>
            <a:r>
              <a:rPr lang="en-US" sz="1200" baseline="0" dirty="0" smtClean="0"/>
              <a:t> and mosses are examples of pioneer species.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Once the rock is broken into smaller pieces, pioneer species of plants can take root, further changing the soil chemically, and adding organic matter when plant decompose. As pioneer species enrich the soil over the years, they improve it as a medium for plant growth, allowing the next successional stage of plants to take root.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34</a:t>
            </a:fld>
            <a:endParaRPr lang="en-US"/>
          </a:p>
        </p:txBody>
      </p:sp>
    </p:spTree>
    <p:extLst>
      <p:ext uri="{BB962C8B-B14F-4D97-AF65-F5344CB8AC3E}">
        <p14:creationId xmlns:p14="http://schemas.microsoft.com/office/powerpoint/2010/main" val="2193150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While this is going on, chemical and physical weathering of the minerals continues. </a:t>
            </a:r>
          </a:p>
          <a:p>
            <a:endParaRPr lang="en-US" sz="1200" dirty="0" smtClean="0"/>
          </a:p>
          <a:p>
            <a:r>
              <a:rPr lang="en-US" sz="1200" dirty="0" smtClean="0"/>
              <a:t>See next slide for a picture of a soil</a:t>
            </a:r>
            <a:r>
              <a:rPr lang="en-US" sz="1200" baseline="0" dirty="0" smtClean="0"/>
              <a:t> horizon.</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35</a:t>
            </a:fld>
            <a:endParaRPr lang="en-US"/>
          </a:p>
        </p:txBody>
      </p:sp>
    </p:spTree>
    <p:extLst>
      <p:ext uri="{BB962C8B-B14F-4D97-AF65-F5344CB8AC3E}">
        <p14:creationId xmlns:p14="http://schemas.microsoft.com/office/powerpoint/2010/main" val="2403056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Horizons</a:t>
            </a:r>
            <a:r>
              <a:rPr lang="en-US" baseline="0" dirty="0" smtClean="0"/>
              <a:t> are how all these settle out. </a:t>
            </a:r>
          </a:p>
          <a:p>
            <a:endParaRPr lang="en-US" baseline="0" dirty="0" smtClean="0"/>
          </a:p>
          <a:p>
            <a:r>
              <a:rPr lang="en-US" dirty="0" smtClean="0"/>
              <a:t>O &amp; A = Generally</a:t>
            </a:r>
            <a:r>
              <a:rPr lang="en-US" baseline="0" dirty="0" smtClean="0"/>
              <a:t> this layer of the horizon is </a:t>
            </a:r>
            <a:r>
              <a:rPr lang="en-US" baseline="0" dirty="0" smtClean="0"/>
              <a:t>darker </a:t>
            </a:r>
            <a:r>
              <a:rPr lang="en-US" baseline="0" dirty="0" smtClean="0"/>
              <a:t>colored, consisting of organic material and remnants of parent material that are more resistant to weathering. </a:t>
            </a:r>
            <a:r>
              <a:rPr lang="en-US" baseline="0" dirty="0" smtClean="0"/>
              <a:t>It is porous </a:t>
            </a:r>
            <a:r>
              <a:rPr lang="en-US" baseline="0" dirty="0" smtClean="0"/>
              <a:t>due to lower clay content and extensive burrowing by plants and animals. </a:t>
            </a:r>
          </a:p>
          <a:p>
            <a:endParaRPr lang="en-US" baseline="0" dirty="0" smtClean="0"/>
          </a:p>
          <a:p>
            <a:r>
              <a:rPr lang="en-US" baseline="0" dirty="0" smtClean="0"/>
              <a:t>B = Lighter in color and less porous than A Horizon, with accumulations of clays and oxides of iron and aluminum, transported down from the A horizon. Accumulation of clays helps retain water near </a:t>
            </a:r>
            <a:r>
              <a:rPr lang="en-US" baseline="0" dirty="0" smtClean="0"/>
              <a:t>the surface </a:t>
            </a:r>
            <a:r>
              <a:rPr lang="en-US" baseline="0" dirty="0" smtClean="0"/>
              <a:t>for use by plants. </a:t>
            </a:r>
          </a:p>
          <a:p>
            <a:endParaRPr lang="en-US" baseline="0" dirty="0" smtClean="0"/>
          </a:p>
          <a:p>
            <a:r>
              <a:rPr lang="en-US" baseline="0" dirty="0" smtClean="0"/>
              <a:t>C = Slightly weathered parent material (could be rock or unconsolidated sediment). </a:t>
            </a:r>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36</a:t>
            </a:fld>
            <a:endParaRPr lang="en-US"/>
          </a:p>
        </p:txBody>
      </p:sp>
    </p:spTree>
    <p:extLst>
      <p:ext uri="{BB962C8B-B14F-4D97-AF65-F5344CB8AC3E}">
        <p14:creationId xmlns:p14="http://schemas.microsoft.com/office/powerpoint/2010/main" val="493563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Organic</a:t>
            </a:r>
            <a:r>
              <a:rPr lang="en-US" baseline="0" dirty="0" smtClean="0"/>
              <a:t> matter horizon is larger in the grassland vegetation horizon. The plants that grow on the surface can have a significant impact on the horizon below and vise versa.</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37</a:t>
            </a:fld>
            <a:endParaRPr lang="en-US"/>
          </a:p>
        </p:txBody>
      </p:sp>
    </p:spTree>
    <p:extLst>
      <p:ext uri="{BB962C8B-B14F-4D97-AF65-F5344CB8AC3E}">
        <p14:creationId xmlns:p14="http://schemas.microsoft.com/office/powerpoint/2010/main" val="645083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Lessons: </a:t>
            </a:r>
            <a:r>
              <a:rPr lang="en-US" b="1" i="1" baseline="0" dirty="0" smtClean="0"/>
              <a:t>Three </a:t>
            </a:r>
            <a:r>
              <a:rPr lang="en-US" b="1" i="1" baseline="0" dirty="0" smtClean="0"/>
              <a:t>Types of Rock in Oregon </a:t>
            </a:r>
            <a:r>
              <a:rPr lang="en-US" b="0" i="0" baseline="0" dirty="0" smtClean="0"/>
              <a:t>and</a:t>
            </a:r>
            <a:r>
              <a:rPr lang="en-US" b="1" i="1" baseline="0" dirty="0" smtClean="0"/>
              <a:t> Oregon Geology Unit </a:t>
            </a:r>
            <a:endParaRPr lang="en-US" b="1" i="1" dirty="0" smtClean="0"/>
          </a:p>
          <a:p>
            <a:endParaRPr lang="en-US" dirty="0" smtClean="0"/>
          </a:p>
          <a:p>
            <a:r>
              <a:rPr lang="en-US" dirty="0" smtClean="0"/>
              <a:t>Oregon is one the few</a:t>
            </a:r>
            <a:r>
              <a:rPr lang="en-US" baseline="0" dirty="0" smtClean="0"/>
              <a:t> states in the U.S. that has all three of these </a:t>
            </a:r>
            <a:r>
              <a:rPr lang="en-US" baseline="0" dirty="0" smtClean="0"/>
              <a:t>rock types. To learn more about the unique geological history of Oregon visit the Oregon Geology unit at AITC’s web site http://aitc.oregonstate.edu/lessons/geology/introduction.html.</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38</a:t>
            </a:fld>
            <a:endParaRPr lang="en-US"/>
          </a:p>
        </p:txBody>
      </p:sp>
    </p:spTree>
    <p:extLst>
      <p:ext uri="{BB962C8B-B14F-4D97-AF65-F5344CB8AC3E}">
        <p14:creationId xmlns:p14="http://schemas.microsoft.com/office/powerpoint/2010/main" val="4068057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right, the moon has the same mineralogical composition as you would find in an </a:t>
            </a:r>
            <a:r>
              <a:rPr lang="en-US" i="1" dirty="0" smtClean="0"/>
              <a:t>andesite</a:t>
            </a:r>
            <a:r>
              <a:rPr lang="en-US" dirty="0" smtClean="0"/>
              <a:t> type soil.  However, it is missing air and water.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4</a:t>
            </a:fld>
            <a:endParaRPr lang="en-US"/>
          </a:p>
        </p:txBody>
      </p:sp>
    </p:spTree>
    <p:extLst>
      <p:ext uri="{BB962C8B-B14F-4D97-AF65-F5344CB8AC3E}">
        <p14:creationId xmlns:p14="http://schemas.microsoft.com/office/powerpoint/2010/main" val="270985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we take a closer look at the surface of the earth we find that because of this combination of water and air, the earth is able to sustain an abundant variety of plant and animal life, making the earth a far more hospitable planet than </a:t>
            </a:r>
            <a:r>
              <a:rPr lang="en-US" dirty="0" smtClean="0"/>
              <a:t>any </a:t>
            </a:r>
            <a:r>
              <a:rPr lang="en-US" dirty="0" smtClean="0"/>
              <a:t>other in our solar system.</a:t>
            </a:r>
          </a:p>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5</a:t>
            </a:fld>
            <a:endParaRPr lang="en-US"/>
          </a:p>
        </p:txBody>
      </p:sp>
    </p:spTree>
    <p:extLst>
      <p:ext uri="{BB962C8B-B14F-4D97-AF65-F5344CB8AC3E}">
        <p14:creationId xmlns:p14="http://schemas.microsoft.com/office/powerpoint/2010/main" val="762240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D8963-DAA1-4437-BAA0-2D350D087B4B}" type="slidenum">
              <a:rPr lang="en-US"/>
              <a:pPr/>
              <a:t>6</a:t>
            </a:fld>
            <a:endParaRPr lang="en-US"/>
          </a:p>
        </p:txBody>
      </p:sp>
      <p:sp>
        <p:nvSpPr>
          <p:cNvPr id="249858" name="Rectangle 2"/>
          <p:cNvSpPr>
            <a:spLocks noGrp="1" noRot="1" noChangeAspect="1" noChangeArrowheads="1" noTextEdit="1"/>
          </p:cNvSpPr>
          <p:nvPr>
            <p:ph type="sldImg"/>
          </p:nvPr>
        </p:nvSpPr>
        <p:spPr>
          <a:xfrm>
            <a:off x="1144588" y="685800"/>
            <a:ext cx="4572000" cy="3429000"/>
          </a:xfrm>
          <a:ln/>
        </p:spPr>
      </p:sp>
      <p:sp>
        <p:nvSpPr>
          <p:cNvPr id="249859" name="Rectangle 3"/>
          <p:cNvSpPr>
            <a:spLocks noGrp="1" noChangeArrowheads="1"/>
          </p:cNvSpPr>
          <p:nvPr>
            <p:ph type="body" idx="1"/>
          </p:nvPr>
        </p:nvSpPr>
        <p:spPr>
          <a:xfrm>
            <a:off x="914400" y="4343519"/>
            <a:ext cx="5029200" cy="4114243"/>
          </a:xfrm>
        </p:spPr>
        <p:txBody>
          <a:bodyPr/>
          <a:lstStyle/>
          <a:p>
            <a:r>
              <a:rPr lang="en-US" dirty="0"/>
              <a:t>If we look at both the earth and the moon from </a:t>
            </a:r>
            <a:r>
              <a:rPr lang="en-US" dirty="0" smtClean="0"/>
              <a:t>space, </a:t>
            </a:r>
            <a:r>
              <a:rPr lang="en-US" dirty="0"/>
              <a:t>we find </a:t>
            </a:r>
            <a:r>
              <a:rPr lang="en-US" dirty="0" smtClean="0"/>
              <a:t>the </a:t>
            </a:r>
            <a:r>
              <a:rPr lang="en-US" dirty="0"/>
              <a:t>E</a:t>
            </a:r>
            <a:r>
              <a:rPr lang="en-US" dirty="0" smtClean="0"/>
              <a:t>arth </a:t>
            </a:r>
            <a:r>
              <a:rPr lang="en-US" dirty="0"/>
              <a:t>is much larger, four times the diameter of the moon.</a:t>
            </a:r>
          </a:p>
          <a:p>
            <a:endParaRPr lang="en-US" dirty="0"/>
          </a:p>
          <a:p>
            <a:r>
              <a:rPr lang="en-US" dirty="0"/>
              <a:t>Because of its larger mass the earth has a much greater gravitational field and is able to keep atmospheric gases from evaporating into space, unlike the moon.</a:t>
            </a:r>
          </a:p>
          <a:p>
            <a:endParaRPr lang="en-US" dirty="0"/>
          </a:p>
          <a:p>
            <a:r>
              <a:rPr lang="en-US" dirty="0"/>
              <a:t>In addition, the earth is just close enough to the sun that water stays preferably in a liquid state.  </a:t>
            </a:r>
            <a:r>
              <a:rPr lang="en-US" dirty="0" smtClean="0"/>
              <a:t>Were it </a:t>
            </a:r>
            <a:r>
              <a:rPr lang="en-US" dirty="0"/>
              <a:t>as close to the sun as Venus, all liquid water would be turned into vapor, if it were as far as Mars, liquid water would not </a:t>
            </a:r>
            <a:r>
              <a:rPr lang="en-US" dirty="0" smtClean="0"/>
              <a:t>exist </a:t>
            </a:r>
            <a:r>
              <a:rPr lang="en-US" dirty="0"/>
              <a:t>either since it would all be frozen.</a:t>
            </a:r>
          </a:p>
          <a:p>
            <a:r>
              <a:rPr lang="en-US" dirty="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Wow. </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7</a:t>
            </a:fld>
            <a:endParaRPr lang="en-US"/>
          </a:p>
        </p:txBody>
      </p:sp>
    </p:spTree>
    <p:extLst>
      <p:ext uri="{BB962C8B-B14F-4D97-AF65-F5344CB8AC3E}">
        <p14:creationId xmlns:p14="http://schemas.microsoft.com/office/powerpoint/2010/main" val="343746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definition of soil</a:t>
            </a:r>
            <a:r>
              <a:rPr lang="en-US" baseline="0" dirty="0" smtClean="0"/>
              <a:t> in the dictionary. It can be a noun or a verb. This definition is missing some important information about soil. Primarily that soil is absolutely essential to the formula for life on Earth.</a:t>
            </a:r>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8</a:t>
            </a:fld>
            <a:endParaRPr lang="en-US"/>
          </a:p>
        </p:txBody>
      </p:sp>
    </p:spTree>
    <p:extLst>
      <p:ext uri="{BB962C8B-B14F-4D97-AF65-F5344CB8AC3E}">
        <p14:creationId xmlns:p14="http://schemas.microsoft.com/office/powerpoint/2010/main" val="802742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3153C-B9F3-4E17-90BE-2F3E305C1878}" type="slidenum">
              <a:rPr lang="en-US" smtClean="0"/>
              <a:t>9</a:t>
            </a:fld>
            <a:endParaRPr lang="en-US"/>
          </a:p>
        </p:txBody>
      </p:sp>
    </p:spTree>
    <p:extLst>
      <p:ext uri="{BB962C8B-B14F-4D97-AF65-F5344CB8AC3E}">
        <p14:creationId xmlns:p14="http://schemas.microsoft.com/office/powerpoint/2010/main" val="330183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5C8A0A-0E55-40B2-994B-45C9BB7CD521}"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5C8A0A-0E55-40B2-994B-45C9BB7CD521}"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5C8A0A-0E55-40B2-994B-45C9BB7CD521}"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1F3095-E757-458E-A0E4-0400187B8CCE}"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214310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1F3095-E757-458E-A0E4-0400187B8CCE}"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382940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1F3095-E757-458E-A0E4-0400187B8CCE}"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3317330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1F3095-E757-458E-A0E4-0400187B8CCE}" type="datetimeFigureOut">
              <a:rPr lang="en-US" smtClean="0"/>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2325271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1F3095-E757-458E-A0E4-0400187B8CCE}" type="datetimeFigureOut">
              <a:rPr lang="en-US" smtClean="0"/>
              <a:t>9/26/2011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174796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1F3095-E757-458E-A0E4-0400187B8CCE}" type="datetimeFigureOut">
              <a:rPr lang="en-US" smtClean="0"/>
              <a:t>9/26/2011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2421569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F3095-E757-458E-A0E4-0400187B8CCE}" type="datetimeFigureOut">
              <a:rPr lang="en-US" smtClean="0"/>
              <a:t>9/26/2011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2542792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F3095-E757-458E-A0E4-0400187B8CCE}" type="datetimeFigureOut">
              <a:rPr lang="en-US" smtClean="0"/>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177922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5C8A0A-0E55-40B2-994B-45C9BB7CD521}"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F3095-E757-458E-A0E4-0400187B8CCE}" type="datetimeFigureOut">
              <a:rPr lang="en-US" smtClean="0"/>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1182458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1F3095-E757-458E-A0E4-0400187B8CCE}"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2244620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1F3095-E757-458E-A0E4-0400187B8CCE}"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7EE5A-5DB6-4C8B-9E83-727C934D8E14}" type="slidenum">
              <a:rPr lang="en-US" smtClean="0"/>
              <a:t>‹#›</a:t>
            </a:fld>
            <a:endParaRPr lang="en-US"/>
          </a:p>
        </p:txBody>
      </p:sp>
    </p:spTree>
    <p:extLst>
      <p:ext uri="{BB962C8B-B14F-4D97-AF65-F5344CB8AC3E}">
        <p14:creationId xmlns:p14="http://schemas.microsoft.com/office/powerpoint/2010/main" val="2481265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29CAF1-BCD9-4EDE-8696-0FAEAE703016}"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501309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9CAF1-BCD9-4EDE-8696-0FAEAE703016}"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2130681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29CAF1-BCD9-4EDE-8696-0FAEAE703016}"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1193918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29CAF1-BCD9-4EDE-8696-0FAEAE703016}" type="datetimeFigureOut">
              <a:rPr lang="en-US" smtClean="0"/>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4034447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29CAF1-BCD9-4EDE-8696-0FAEAE703016}" type="datetimeFigureOut">
              <a:rPr lang="en-US" smtClean="0"/>
              <a:t>9/26/2011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304698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29CAF1-BCD9-4EDE-8696-0FAEAE703016}" type="datetimeFigureOut">
              <a:rPr lang="en-US" smtClean="0"/>
              <a:t>9/26/2011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3526800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9CAF1-BCD9-4EDE-8696-0FAEAE703016}" type="datetimeFigureOut">
              <a:rPr lang="en-US" smtClean="0"/>
              <a:t>9/26/2011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129091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585C8A0A-0E55-40B2-994B-45C9BB7CD521}"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9CAF1-BCD9-4EDE-8696-0FAEAE703016}" type="datetimeFigureOut">
              <a:rPr lang="en-US" smtClean="0"/>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679357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9CAF1-BCD9-4EDE-8696-0FAEAE703016}" type="datetimeFigureOut">
              <a:rPr lang="en-US" smtClean="0"/>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1737364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9CAF1-BCD9-4EDE-8696-0FAEAE703016}"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3149260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29CAF1-BCD9-4EDE-8696-0FAEAE703016}" type="datetimeFigureOut">
              <a:rPr lang="en-US" smtClean="0"/>
              <a:t>9/26/2011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7D1B6-3581-4E91-BD20-15DEF6188364}" type="slidenum">
              <a:rPr lang="en-US" smtClean="0"/>
              <a:t>‹#›</a:t>
            </a:fld>
            <a:endParaRPr lang="en-US"/>
          </a:p>
        </p:txBody>
      </p:sp>
    </p:spTree>
    <p:extLst>
      <p:ext uri="{BB962C8B-B14F-4D97-AF65-F5344CB8AC3E}">
        <p14:creationId xmlns:p14="http://schemas.microsoft.com/office/powerpoint/2010/main" val="197123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5C8A0A-0E55-40B2-994B-45C9BB7CD521}" type="datetimeFigureOut">
              <a:rPr lang="en-US" smtClean="0"/>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7F1D9-629D-4C8C-9794-F0198E3B13E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5C8A0A-0E55-40B2-994B-45C9BB7CD521}" type="datetimeFigureOut">
              <a:rPr lang="en-US" smtClean="0"/>
              <a:t>9/26/2011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5C8A0A-0E55-40B2-994B-45C9BB7CD521}" type="datetimeFigureOut">
              <a:rPr lang="en-US" smtClean="0"/>
              <a:t>9/26/2011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5C8A0A-0E55-40B2-994B-45C9BB7CD521}" type="datetimeFigureOut">
              <a:rPr lang="en-US" smtClean="0"/>
              <a:t>9/26/2011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585C8A0A-0E55-40B2-994B-45C9BB7CD521}" type="datetimeFigureOut">
              <a:rPr lang="en-US" smtClean="0"/>
              <a:t>9/26/2011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0617F1D9-629D-4C8C-9794-F0198E3B13E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5C8A0A-0E55-40B2-994B-45C9BB7CD521}" type="datetimeFigureOut">
              <a:rPr lang="en-US" smtClean="0"/>
              <a:t>9/26/2011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7F1D9-629D-4C8C-9794-F0198E3B13E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585C8A0A-0E55-40B2-994B-45C9BB7CD521}" type="datetimeFigureOut">
              <a:rPr lang="en-US" smtClean="0"/>
              <a:t>9/26/2011</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0617F1D9-629D-4C8C-9794-F0198E3B13E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F3095-E757-458E-A0E4-0400187B8CCE}" type="datetimeFigureOut">
              <a:rPr lang="en-US" smtClean="0"/>
              <a:t>9/26/2011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7EE5A-5DB6-4C8B-9E83-727C934D8E14}" type="slidenum">
              <a:rPr lang="en-US" smtClean="0"/>
              <a:t>‹#›</a:t>
            </a:fld>
            <a:endParaRPr lang="en-US"/>
          </a:p>
        </p:txBody>
      </p:sp>
    </p:spTree>
    <p:extLst>
      <p:ext uri="{BB962C8B-B14F-4D97-AF65-F5344CB8AC3E}">
        <p14:creationId xmlns:p14="http://schemas.microsoft.com/office/powerpoint/2010/main" val="20204358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9CAF1-BCD9-4EDE-8696-0FAEAE703016}" type="datetimeFigureOut">
              <a:rPr lang="en-US" smtClean="0"/>
              <a:t>9/26/2011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7D1B6-3581-4E91-BD20-15DEF6188364}" type="slidenum">
              <a:rPr lang="en-US" smtClean="0"/>
              <a:t>‹#›</a:t>
            </a:fld>
            <a:endParaRPr lang="en-US"/>
          </a:p>
        </p:txBody>
      </p:sp>
    </p:spTree>
    <p:extLst>
      <p:ext uri="{BB962C8B-B14F-4D97-AF65-F5344CB8AC3E}">
        <p14:creationId xmlns:p14="http://schemas.microsoft.com/office/powerpoint/2010/main" val="3403906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oleObject" Target="../embeddings/oleObject1.bin"/><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800" b="1" dirty="0" smtClean="0">
                <a:solidFill>
                  <a:schemeClr val="accent2">
                    <a:lumMod val="50000"/>
                  </a:schemeClr>
                </a:solidFill>
                <a:latin typeface="Myriad Pro" pitchFamily="34" charset="0"/>
              </a:rPr>
              <a:t>SOIL</a:t>
            </a:r>
            <a:endParaRPr lang="en-US" sz="8800" b="1" dirty="0">
              <a:solidFill>
                <a:schemeClr val="accent2">
                  <a:lumMod val="50000"/>
                </a:schemeClr>
              </a:solidFill>
              <a:latin typeface="Myriad Pro" pitchFamily="34" charset="0"/>
            </a:endParaRPr>
          </a:p>
        </p:txBody>
      </p:sp>
      <p:sp>
        <p:nvSpPr>
          <p:cNvPr id="3" name="Subtitle 2"/>
          <p:cNvSpPr>
            <a:spLocks noGrp="1"/>
          </p:cNvSpPr>
          <p:nvPr>
            <p:ph type="subTitle" idx="1"/>
          </p:nvPr>
        </p:nvSpPr>
        <p:spPr>
          <a:xfrm>
            <a:off x="2438400" y="5738887"/>
            <a:ext cx="6096000" cy="1752600"/>
          </a:xfrm>
        </p:spPr>
        <p:txBody>
          <a:bodyPr>
            <a:normAutofit/>
          </a:bodyPr>
          <a:lstStyle/>
          <a:p>
            <a:pPr algn="r"/>
            <a:r>
              <a:rPr lang="en-US" sz="2000" dirty="0" smtClean="0">
                <a:solidFill>
                  <a:schemeClr val="accent3">
                    <a:lumMod val="50000"/>
                  </a:schemeClr>
                </a:solidFill>
              </a:rPr>
              <a:t>Agriculture in the Classroom</a:t>
            </a:r>
          </a:p>
          <a:p>
            <a:pPr algn="r"/>
            <a:r>
              <a:rPr lang="en-US" sz="2000" dirty="0" smtClean="0">
                <a:solidFill>
                  <a:schemeClr val="accent3">
                    <a:lumMod val="50000"/>
                  </a:schemeClr>
                </a:solidFill>
              </a:rPr>
              <a:t>Lesson to Grown - 9/2011</a:t>
            </a:r>
            <a:endParaRPr lang="en-US" sz="2000" dirty="0">
              <a:solidFill>
                <a:schemeClr val="accent3">
                  <a:lumMod val="5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590" y="4800600"/>
            <a:ext cx="1072728" cy="938287"/>
          </a:xfrm>
          <a:prstGeom prst="rect">
            <a:avLst/>
          </a:prstGeom>
        </p:spPr>
      </p:pic>
    </p:spTree>
    <p:extLst>
      <p:ext uri="{BB962C8B-B14F-4D97-AF65-F5344CB8AC3E}">
        <p14:creationId xmlns:p14="http://schemas.microsoft.com/office/powerpoint/2010/main" val="2231583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28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rPr>
              <a:t>Why it is important to study soil</a:t>
            </a:r>
            <a:endParaRPr lang="en-US" sz="3600" b="1" dirty="0">
              <a:solidFill>
                <a:schemeClr val="accent2">
                  <a:lumMod val="50000"/>
                </a:schemeClr>
              </a:solidFill>
            </a:endParaRPr>
          </a:p>
        </p:txBody>
      </p:sp>
      <p:sp>
        <p:nvSpPr>
          <p:cNvPr id="3" name="Rectangle 3"/>
          <p:cNvSpPr txBox="1">
            <a:spLocks noChangeArrowheads="1"/>
          </p:cNvSpPr>
          <p:nvPr/>
        </p:nvSpPr>
        <p:spPr>
          <a:xfrm>
            <a:off x="457200" y="990600"/>
            <a:ext cx="83820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tx2"/>
                </a:solidFill>
              </a:rPr>
              <a:t>World population is increasing</a:t>
            </a:r>
          </a:p>
          <a:p>
            <a:endParaRPr lang="en-US" sz="2800" dirty="0" smtClean="0">
              <a:solidFill>
                <a:schemeClr val="tx2"/>
              </a:solidFill>
            </a:endParaRPr>
          </a:p>
          <a:p>
            <a:r>
              <a:rPr lang="en-US" sz="2800" dirty="0" smtClean="0">
                <a:solidFill>
                  <a:schemeClr val="tx2"/>
                </a:solidFill>
              </a:rPr>
              <a:t>Only a small fraction of the world’s land </a:t>
            </a:r>
            <a:r>
              <a:rPr lang="en-US" sz="2800" dirty="0" smtClean="0">
                <a:solidFill>
                  <a:schemeClr val="tx2"/>
                </a:solidFill>
              </a:rPr>
              <a:t>is </a:t>
            </a:r>
            <a:r>
              <a:rPr lang="en-US" sz="2800" dirty="0" smtClean="0">
                <a:solidFill>
                  <a:schemeClr val="tx2"/>
                </a:solidFill>
              </a:rPr>
              <a:t>suitable for growing crops</a:t>
            </a:r>
          </a:p>
          <a:p>
            <a:endParaRPr lang="en-US" sz="2800" dirty="0" smtClean="0">
              <a:solidFill>
                <a:schemeClr val="tx2"/>
              </a:solidFill>
            </a:endParaRPr>
          </a:p>
          <a:p>
            <a:r>
              <a:rPr lang="en-US" sz="2800" u="sng" dirty="0" smtClean="0">
                <a:solidFill>
                  <a:schemeClr val="tx2"/>
                </a:solidFill>
              </a:rPr>
              <a:t>Quantity</a:t>
            </a:r>
            <a:r>
              <a:rPr lang="en-US" sz="2800" dirty="0" smtClean="0">
                <a:solidFill>
                  <a:schemeClr val="tx2"/>
                </a:solidFill>
              </a:rPr>
              <a:t> of farmland is getting smaller </a:t>
            </a:r>
          </a:p>
          <a:p>
            <a:endParaRPr lang="en-US" sz="2800" dirty="0">
              <a:solidFill>
                <a:schemeClr val="tx2"/>
              </a:solidFill>
            </a:endParaRPr>
          </a:p>
          <a:p>
            <a:r>
              <a:rPr lang="en-US" sz="2800" dirty="0" smtClean="0">
                <a:solidFill>
                  <a:schemeClr val="tx2"/>
                </a:solidFill>
              </a:rPr>
              <a:t>Soil </a:t>
            </a:r>
            <a:r>
              <a:rPr lang="en-US" sz="2800" u="sng" dirty="0" smtClean="0">
                <a:solidFill>
                  <a:schemeClr val="tx2"/>
                </a:solidFill>
              </a:rPr>
              <a:t>quality</a:t>
            </a:r>
            <a:r>
              <a:rPr lang="en-US" sz="2800" dirty="0" smtClean="0">
                <a:solidFill>
                  <a:schemeClr val="tx2"/>
                </a:solidFill>
              </a:rPr>
              <a:t> for agriculture is degrading world-wide</a:t>
            </a:r>
            <a:endParaRPr lang="en-US" sz="2800" b="1" dirty="0" smtClean="0">
              <a:solidFill>
                <a:schemeClr val="tx2"/>
              </a:solidFill>
            </a:endParaRPr>
          </a:p>
          <a:p>
            <a:pPr>
              <a:buFontTx/>
              <a:buNone/>
            </a:pPr>
            <a:endParaRPr lang="en-US" dirty="0">
              <a:solidFill>
                <a:schemeClr val="tx2"/>
              </a:solidFill>
            </a:endParaRPr>
          </a:p>
        </p:txBody>
      </p:sp>
      <p:sp>
        <p:nvSpPr>
          <p:cNvPr id="4" name="Subtitle 2"/>
          <p:cNvSpPr txBox="1">
            <a:spLocks/>
          </p:cNvSpPr>
          <p:nvPr/>
        </p:nvSpPr>
        <p:spPr>
          <a:xfrm>
            <a:off x="2209800"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46272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5"/>
          <p:cNvPicPr>
            <a:picLocks noChangeAspect="1" noChangeArrowheads="1"/>
          </p:cNvPicPr>
          <p:nvPr/>
        </p:nvPicPr>
        <p:blipFill>
          <a:blip r:embed="rId3">
            <a:extLst>
              <a:ext uri="{28A0092B-C50C-407E-A947-70E740481C1C}">
                <a14:useLocalDpi xmlns:a14="http://schemas.microsoft.com/office/drawing/2010/main" val="0"/>
              </a:ext>
            </a:extLst>
          </a:blip>
          <a:srcRect t="6354" b="4802"/>
          <a:stretch>
            <a:fillRect/>
          </a:stretch>
        </p:blipFill>
        <p:spPr bwMode="auto">
          <a:xfrm>
            <a:off x="4131365" y="1219200"/>
            <a:ext cx="5029200" cy="36847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066800"/>
            <a:ext cx="8229600" cy="4525963"/>
          </a:xfrm>
        </p:spPr>
        <p:txBody>
          <a:bodyPr>
            <a:normAutofit/>
          </a:bodyPr>
          <a:lstStyle/>
          <a:p>
            <a:r>
              <a:rPr lang="en-US" sz="2800" b="0" i="1" u="sng" dirty="0">
                <a:solidFill>
                  <a:schemeClr val="tx2"/>
                </a:solidFill>
              </a:rPr>
              <a:t>The 4 Elements of Soil</a:t>
            </a:r>
            <a:r>
              <a:rPr lang="en-US" sz="2800" b="0" dirty="0">
                <a:solidFill>
                  <a:schemeClr val="tx2"/>
                </a:solidFill>
              </a:rPr>
              <a:t> </a:t>
            </a:r>
          </a:p>
          <a:p>
            <a:pPr lvl="1"/>
            <a:r>
              <a:rPr lang="en-US" sz="2800" u="sng" dirty="0">
                <a:solidFill>
                  <a:schemeClr val="tx2"/>
                </a:solidFill>
              </a:rPr>
              <a:t>Minerals</a:t>
            </a:r>
            <a:r>
              <a:rPr lang="en-US" sz="2800" dirty="0">
                <a:solidFill>
                  <a:schemeClr val="tx2"/>
                </a:solidFill>
              </a:rPr>
              <a:t> </a:t>
            </a:r>
            <a:r>
              <a:rPr lang="en-US" sz="2800" dirty="0" smtClean="0">
                <a:solidFill>
                  <a:schemeClr val="tx2"/>
                </a:solidFill>
              </a:rPr>
              <a:t>- from rocks </a:t>
            </a:r>
            <a:r>
              <a:rPr lang="en-US" sz="2800" dirty="0">
                <a:solidFill>
                  <a:schemeClr val="tx2"/>
                </a:solidFill>
              </a:rPr>
              <a:t/>
            </a:r>
            <a:br>
              <a:rPr lang="en-US" sz="2800" dirty="0">
                <a:solidFill>
                  <a:schemeClr val="tx2"/>
                </a:solidFill>
              </a:rPr>
            </a:br>
            <a:r>
              <a:rPr lang="en-US" sz="2800" dirty="0" smtClean="0">
                <a:solidFill>
                  <a:schemeClr val="tx2"/>
                </a:solidFill>
              </a:rPr>
              <a:t>below or nearby</a:t>
            </a:r>
            <a:endParaRPr lang="en-US" sz="2800" dirty="0">
              <a:solidFill>
                <a:schemeClr val="tx2"/>
              </a:solidFill>
            </a:endParaRPr>
          </a:p>
          <a:p>
            <a:pPr lvl="1"/>
            <a:r>
              <a:rPr lang="en-US" sz="2800" u="sng" dirty="0">
                <a:solidFill>
                  <a:schemeClr val="tx2"/>
                </a:solidFill>
              </a:rPr>
              <a:t>Organic </a:t>
            </a:r>
            <a:r>
              <a:rPr lang="en-US" sz="2800" u="sng" dirty="0" smtClean="0">
                <a:solidFill>
                  <a:schemeClr val="tx2"/>
                </a:solidFill>
              </a:rPr>
              <a:t>Matter </a:t>
            </a:r>
            <a:r>
              <a:rPr lang="en-US" sz="2800" dirty="0">
                <a:solidFill>
                  <a:schemeClr val="tx2"/>
                </a:solidFill>
              </a:rPr>
              <a:t>- </a:t>
            </a:r>
            <a:r>
              <a:rPr lang="en-US" sz="2800" dirty="0" smtClean="0">
                <a:solidFill>
                  <a:schemeClr val="tx2"/>
                </a:solidFill>
              </a:rPr>
              <a:t/>
            </a:r>
            <a:br>
              <a:rPr lang="en-US" sz="2800" dirty="0" smtClean="0">
                <a:solidFill>
                  <a:schemeClr val="tx2"/>
                </a:solidFill>
              </a:rPr>
            </a:br>
            <a:r>
              <a:rPr lang="en-US" sz="2800" dirty="0" smtClean="0">
                <a:solidFill>
                  <a:schemeClr val="tx2"/>
                </a:solidFill>
              </a:rPr>
              <a:t>the remains of plants </a:t>
            </a:r>
            <a:br>
              <a:rPr lang="en-US" sz="2800" dirty="0" smtClean="0">
                <a:solidFill>
                  <a:schemeClr val="tx2"/>
                </a:solidFill>
              </a:rPr>
            </a:br>
            <a:r>
              <a:rPr lang="en-US" sz="2800" dirty="0" smtClean="0">
                <a:solidFill>
                  <a:schemeClr val="tx2"/>
                </a:solidFill>
              </a:rPr>
              <a:t>and animals</a:t>
            </a:r>
            <a:endParaRPr lang="en-US" sz="2800" dirty="0">
              <a:solidFill>
                <a:schemeClr val="tx2"/>
              </a:solidFill>
            </a:endParaRPr>
          </a:p>
          <a:p>
            <a:pPr lvl="1"/>
            <a:r>
              <a:rPr lang="en-US" sz="2800" u="sng" dirty="0">
                <a:solidFill>
                  <a:schemeClr val="tx2"/>
                </a:solidFill>
              </a:rPr>
              <a:t>Water</a:t>
            </a:r>
          </a:p>
          <a:p>
            <a:pPr lvl="1"/>
            <a:r>
              <a:rPr lang="en-US" sz="2800" u="sng" dirty="0">
                <a:solidFill>
                  <a:schemeClr val="tx2"/>
                </a:solidFill>
              </a:rPr>
              <a:t>Air </a:t>
            </a:r>
          </a:p>
        </p:txBody>
      </p:sp>
      <p:sp>
        <p:nvSpPr>
          <p:cNvPr id="6" name="Subtitle 2"/>
          <p:cNvSpPr txBox="1">
            <a:spLocks/>
          </p:cNvSpPr>
          <p:nvPr/>
        </p:nvSpPr>
        <p:spPr>
          <a:xfrm>
            <a:off x="2209800"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7" name="Rectangle 2"/>
          <p:cNvSpPr txBox="1">
            <a:spLocks noChangeArrowheads="1"/>
          </p:cNvSpPr>
          <p:nvPr/>
        </p:nvSpPr>
        <p:spPr>
          <a:xfrm>
            <a:off x="685800" y="228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rPr>
              <a:t>What is soil made of?</a:t>
            </a:r>
            <a:endParaRPr lang="en-US" sz="3600" b="1" dirty="0">
              <a:solidFill>
                <a:schemeClr val="accent2">
                  <a:lumMod val="50000"/>
                </a:schemeClr>
              </a:solidFill>
            </a:endParaRPr>
          </a:p>
        </p:txBody>
      </p:sp>
    </p:spTree>
    <p:extLst>
      <p:ext uri="{BB962C8B-B14F-4D97-AF65-F5344CB8AC3E}">
        <p14:creationId xmlns:p14="http://schemas.microsoft.com/office/powerpoint/2010/main" val="3372426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318817" y="1465084"/>
            <a:ext cx="5729933" cy="5338941"/>
          </a:xfrm>
          <a:prstGeom prst="rect">
            <a:avLst/>
          </a:prstGeom>
          <a:noFill/>
          <a:ln/>
        </p:spPr>
      </p:pic>
      <p:grpSp>
        <p:nvGrpSpPr>
          <p:cNvPr id="7" name="Group 6"/>
          <p:cNvGrpSpPr>
            <a:grpSpLocks/>
          </p:cNvGrpSpPr>
          <p:nvPr/>
        </p:nvGrpSpPr>
        <p:grpSpPr bwMode="auto">
          <a:xfrm>
            <a:off x="3354740" y="1888915"/>
            <a:ext cx="5056943" cy="4318210"/>
            <a:chOff x="2544" y="1536"/>
            <a:chExt cx="2923" cy="2496"/>
          </a:xfrm>
        </p:grpSpPr>
        <p:sp>
          <p:nvSpPr>
            <p:cNvPr id="8" name="Text Box 7"/>
            <p:cNvSpPr txBox="1">
              <a:spLocks noChangeArrowheads="1"/>
            </p:cNvSpPr>
            <p:nvPr/>
          </p:nvSpPr>
          <p:spPr bwMode="auto">
            <a:xfrm>
              <a:off x="5271" y="2409"/>
              <a:ext cx="1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effectLst>
                    <a:outerShdw blurRad="38100" dist="38100" dir="2700000" algn="tl">
                      <a:srgbClr val="FFFFFF"/>
                    </a:outerShdw>
                  </a:effectLst>
                </a:rPr>
                <a:t>m</a:t>
              </a:r>
            </a:p>
          </p:txBody>
        </p:sp>
        <p:grpSp>
          <p:nvGrpSpPr>
            <p:cNvPr id="9" name="Group 8"/>
            <p:cNvGrpSpPr>
              <a:grpSpLocks/>
            </p:cNvGrpSpPr>
            <p:nvPr/>
          </p:nvGrpSpPr>
          <p:grpSpPr bwMode="auto">
            <a:xfrm>
              <a:off x="2544" y="1536"/>
              <a:ext cx="2799" cy="2496"/>
              <a:chOff x="2544" y="1536"/>
              <a:chExt cx="2799" cy="2496"/>
            </a:xfrm>
          </p:grpSpPr>
          <p:sp>
            <p:nvSpPr>
              <p:cNvPr id="10" name="Text Box 9"/>
              <p:cNvSpPr txBox="1">
                <a:spLocks noChangeArrowheads="1"/>
              </p:cNvSpPr>
              <p:nvPr/>
            </p:nvSpPr>
            <p:spPr bwMode="auto">
              <a:xfrm>
                <a:off x="3024" y="1536"/>
                <a:ext cx="1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effectLst>
                      <a:outerShdw blurRad="38100" dist="38100" dir="2700000" algn="tl">
                        <a:srgbClr val="FFFFFF"/>
                      </a:outerShdw>
                    </a:effectLst>
                  </a:rPr>
                  <a:t>m</a:t>
                </a:r>
              </a:p>
            </p:txBody>
          </p:sp>
          <p:sp>
            <p:nvSpPr>
              <p:cNvPr id="11" name="Text Box 10"/>
              <p:cNvSpPr txBox="1">
                <a:spLocks noChangeArrowheads="1"/>
              </p:cNvSpPr>
              <p:nvPr/>
            </p:nvSpPr>
            <p:spPr bwMode="auto">
              <a:xfrm>
                <a:off x="3132" y="2832"/>
                <a:ext cx="1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effectLst>
                      <a:outerShdw blurRad="38100" dist="38100" dir="2700000" algn="tl">
                        <a:srgbClr val="FFFFFF"/>
                      </a:outerShdw>
                    </a:effectLst>
                  </a:rPr>
                  <a:t>m</a:t>
                </a:r>
              </a:p>
            </p:txBody>
          </p:sp>
          <p:sp>
            <p:nvSpPr>
              <p:cNvPr id="12" name="Text Box 11"/>
              <p:cNvSpPr txBox="1">
                <a:spLocks noChangeArrowheads="1"/>
              </p:cNvSpPr>
              <p:nvPr/>
            </p:nvSpPr>
            <p:spPr bwMode="auto">
              <a:xfrm>
                <a:off x="4512" y="2880"/>
                <a:ext cx="1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effectLst>
                      <a:outerShdw blurRad="38100" dist="38100" dir="2700000" algn="tl">
                        <a:srgbClr val="000000"/>
                      </a:outerShdw>
                    </a:effectLst>
                  </a:rPr>
                  <a:t>m</a:t>
                </a:r>
              </a:p>
            </p:txBody>
          </p:sp>
          <p:sp>
            <p:nvSpPr>
              <p:cNvPr id="13" name="Text Box 12"/>
              <p:cNvSpPr txBox="1">
                <a:spLocks noChangeArrowheads="1"/>
              </p:cNvSpPr>
              <p:nvPr/>
            </p:nvSpPr>
            <p:spPr bwMode="auto">
              <a:xfrm>
                <a:off x="2544" y="2640"/>
                <a:ext cx="1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effectLst>
                      <a:outerShdw blurRad="38100" dist="38100" dir="2700000" algn="tl">
                        <a:srgbClr val="FFFFFF"/>
                      </a:outerShdw>
                    </a:effectLst>
                  </a:rPr>
                  <a:t>m</a:t>
                </a:r>
              </a:p>
            </p:txBody>
          </p:sp>
          <p:sp>
            <p:nvSpPr>
              <p:cNvPr id="14" name="Text Box 13"/>
              <p:cNvSpPr txBox="1">
                <a:spLocks noChangeArrowheads="1"/>
              </p:cNvSpPr>
              <p:nvPr/>
            </p:nvSpPr>
            <p:spPr bwMode="auto">
              <a:xfrm>
                <a:off x="3840" y="2112"/>
                <a:ext cx="19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effectLst>
                      <a:outerShdw blurRad="38100" dist="38100" dir="2700000" algn="tl">
                        <a:srgbClr val="FFFFFF"/>
                      </a:outerShdw>
                    </a:effectLst>
                  </a:rPr>
                  <a:t>m</a:t>
                </a:r>
              </a:p>
            </p:txBody>
          </p:sp>
          <p:sp>
            <p:nvSpPr>
              <p:cNvPr id="15" name="Text Box 14"/>
              <p:cNvSpPr txBox="1">
                <a:spLocks noChangeArrowheads="1"/>
              </p:cNvSpPr>
              <p:nvPr/>
            </p:nvSpPr>
            <p:spPr bwMode="auto">
              <a:xfrm>
                <a:off x="4416" y="1536"/>
                <a:ext cx="2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a:t>
                </a:r>
              </a:p>
            </p:txBody>
          </p:sp>
          <p:sp>
            <p:nvSpPr>
              <p:cNvPr id="16" name="Text Box 15"/>
              <p:cNvSpPr txBox="1">
                <a:spLocks noChangeArrowheads="1"/>
              </p:cNvSpPr>
              <p:nvPr/>
            </p:nvSpPr>
            <p:spPr bwMode="auto">
              <a:xfrm>
                <a:off x="3744" y="3744"/>
                <a:ext cx="2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a:t>
                </a:r>
              </a:p>
            </p:txBody>
          </p:sp>
          <p:sp>
            <p:nvSpPr>
              <p:cNvPr id="17" name="Text Box 16"/>
              <p:cNvSpPr txBox="1">
                <a:spLocks noChangeArrowheads="1"/>
              </p:cNvSpPr>
              <p:nvPr/>
            </p:nvSpPr>
            <p:spPr bwMode="auto">
              <a:xfrm>
                <a:off x="3984" y="273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w</a:t>
                </a:r>
              </a:p>
            </p:txBody>
          </p:sp>
          <p:sp>
            <p:nvSpPr>
              <p:cNvPr id="18" name="Text Box 17"/>
              <p:cNvSpPr txBox="1">
                <a:spLocks noChangeArrowheads="1"/>
              </p:cNvSpPr>
              <p:nvPr/>
            </p:nvSpPr>
            <p:spPr bwMode="auto">
              <a:xfrm>
                <a:off x="3408" y="2064"/>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a:t>
                </a:r>
              </a:p>
            </p:txBody>
          </p:sp>
          <p:sp>
            <p:nvSpPr>
              <p:cNvPr id="19" name="Text Box 18"/>
              <p:cNvSpPr txBox="1">
                <a:spLocks noChangeArrowheads="1"/>
              </p:cNvSpPr>
              <p:nvPr/>
            </p:nvSpPr>
            <p:spPr bwMode="auto">
              <a:xfrm>
                <a:off x="5088" y="1872"/>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a:t>
                </a:r>
              </a:p>
            </p:txBody>
          </p:sp>
          <p:sp>
            <p:nvSpPr>
              <p:cNvPr id="20" name="Text Box 19"/>
              <p:cNvSpPr txBox="1">
                <a:spLocks noChangeArrowheads="1"/>
              </p:cNvSpPr>
              <p:nvPr/>
            </p:nvSpPr>
            <p:spPr bwMode="auto">
              <a:xfrm>
                <a:off x="3024" y="2208"/>
                <a:ext cx="18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a</a:t>
                </a:r>
              </a:p>
            </p:txBody>
          </p:sp>
          <p:sp>
            <p:nvSpPr>
              <p:cNvPr id="21" name="Text Box 20"/>
              <p:cNvSpPr txBox="1">
                <a:spLocks noChangeArrowheads="1"/>
              </p:cNvSpPr>
              <p:nvPr/>
            </p:nvSpPr>
            <p:spPr bwMode="auto">
              <a:xfrm>
                <a:off x="4560" y="2160"/>
                <a:ext cx="18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a</a:t>
                </a:r>
              </a:p>
            </p:txBody>
          </p:sp>
          <p:sp>
            <p:nvSpPr>
              <p:cNvPr id="22" name="Text Box 21"/>
              <p:cNvSpPr txBox="1">
                <a:spLocks noChangeArrowheads="1"/>
              </p:cNvSpPr>
              <p:nvPr/>
            </p:nvSpPr>
            <p:spPr bwMode="auto">
              <a:xfrm>
                <a:off x="2784" y="3552"/>
                <a:ext cx="17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t>a</a:t>
                </a:r>
              </a:p>
            </p:txBody>
          </p:sp>
        </p:grpSp>
      </p:grpSp>
      <p:sp>
        <p:nvSpPr>
          <p:cNvPr id="2" name="TextBox 1"/>
          <p:cNvSpPr txBox="1"/>
          <p:nvPr/>
        </p:nvSpPr>
        <p:spPr>
          <a:xfrm>
            <a:off x="593035" y="3416126"/>
            <a:ext cx="2514600" cy="1200329"/>
          </a:xfrm>
          <a:prstGeom prst="rect">
            <a:avLst/>
          </a:prstGeom>
          <a:noFill/>
        </p:spPr>
        <p:txBody>
          <a:bodyPr wrap="square" rtlCol="0">
            <a:spAutoFit/>
          </a:bodyPr>
          <a:lstStyle/>
          <a:p>
            <a:r>
              <a:rPr lang="en-US" dirty="0"/>
              <a:t>A = Air</a:t>
            </a:r>
          </a:p>
          <a:p>
            <a:r>
              <a:rPr lang="en-US" dirty="0" smtClean="0"/>
              <a:t>W </a:t>
            </a:r>
            <a:r>
              <a:rPr lang="en-US" dirty="0" smtClean="0"/>
              <a:t>= Water</a:t>
            </a:r>
          </a:p>
          <a:p>
            <a:r>
              <a:rPr lang="en-US" dirty="0" smtClean="0"/>
              <a:t>O = Organic Matter</a:t>
            </a:r>
          </a:p>
          <a:p>
            <a:r>
              <a:rPr lang="en-US" dirty="0" smtClean="0"/>
              <a:t>M </a:t>
            </a:r>
            <a:r>
              <a:rPr lang="en-US" dirty="0" smtClean="0"/>
              <a:t>= </a:t>
            </a:r>
            <a:r>
              <a:rPr lang="en-US" dirty="0" smtClean="0"/>
              <a:t>Minerals</a:t>
            </a:r>
            <a:endParaRPr lang="en-US" dirty="0"/>
          </a:p>
        </p:txBody>
      </p:sp>
      <p:sp>
        <p:nvSpPr>
          <p:cNvPr id="3" name="TextBox 2"/>
          <p:cNvSpPr txBox="1"/>
          <p:nvPr/>
        </p:nvSpPr>
        <p:spPr>
          <a:xfrm>
            <a:off x="576705" y="1253793"/>
            <a:ext cx="3100795" cy="1815882"/>
          </a:xfrm>
          <a:prstGeom prst="rect">
            <a:avLst/>
          </a:prstGeom>
          <a:noFill/>
        </p:spPr>
        <p:txBody>
          <a:bodyPr wrap="square" rtlCol="0">
            <a:spAutoFit/>
          </a:bodyPr>
          <a:lstStyle/>
          <a:p>
            <a:r>
              <a:rPr lang="en-US" sz="2800" dirty="0" smtClean="0"/>
              <a:t>A clump of soil will have water, </a:t>
            </a:r>
            <a:r>
              <a:rPr lang="en-US" sz="2800" dirty="0" smtClean="0"/>
              <a:t>air</a:t>
            </a:r>
            <a:r>
              <a:rPr lang="en-US" sz="2800" dirty="0" smtClean="0"/>
              <a:t>, </a:t>
            </a:r>
            <a:r>
              <a:rPr lang="en-US" sz="2800" dirty="0"/>
              <a:t>organic </a:t>
            </a:r>
            <a:r>
              <a:rPr lang="en-US" sz="2800" dirty="0" err="1"/>
              <a:t>matter,and</a:t>
            </a:r>
            <a:r>
              <a:rPr lang="en-US" sz="2800" dirty="0"/>
              <a:t> </a:t>
            </a:r>
            <a:r>
              <a:rPr lang="en-US" sz="2800" dirty="0" smtClean="0"/>
              <a:t>minerals. </a:t>
            </a:r>
            <a:endParaRPr lang="en-US" sz="2800" dirty="0"/>
          </a:p>
        </p:txBody>
      </p:sp>
      <p:sp>
        <p:nvSpPr>
          <p:cNvPr id="27" name="Rectangle 2"/>
          <p:cNvSpPr txBox="1">
            <a:spLocks noChangeArrowheads="1"/>
          </p:cNvSpPr>
          <p:nvPr/>
        </p:nvSpPr>
        <p:spPr>
          <a:xfrm>
            <a:off x="685800" y="228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rPr>
              <a:t>What is soil made of?</a:t>
            </a:r>
            <a:endParaRPr lang="en-US" sz="3600" b="1" dirty="0">
              <a:solidFill>
                <a:schemeClr val="accent2">
                  <a:lumMod val="50000"/>
                </a:schemeClr>
              </a:solidFill>
            </a:endParaRPr>
          </a:p>
        </p:txBody>
      </p:sp>
      <p:sp>
        <p:nvSpPr>
          <p:cNvPr id="5" name="Freeform 4"/>
          <p:cNvSpPr/>
          <p:nvPr/>
        </p:nvSpPr>
        <p:spPr>
          <a:xfrm>
            <a:off x="3526971" y="4947557"/>
            <a:ext cx="1335768" cy="1518557"/>
          </a:xfrm>
          <a:custGeom>
            <a:avLst/>
            <a:gdLst>
              <a:gd name="connsiteX0" fmla="*/ 0 w 1335768"/>
              <a:gd name="connsiteY0" fmla="*/ 0 h 1518557"/>
              <a:gd name="connsiteX1" fmla="*/ 0 w 1335768"/>
              <a:gd name="connsiteY1" fmla="*/ 0 h 1518557"/>
              <a:gd name="connsiteX2" fmla="*/ 310243 w 1335768"/>
              <a:gd name="connsiteY2" fmla="*/ 1404257 h 1518557"/>
              <a:gd name="connsiteX3" fmla="*/ 489858 w 1335768"/>
              <a:gd name="connsiteY3" fmla="*/ 1453243 h 1518557"/>
              <a:gd name="connsiteX4" fmla="*/ 538843 w 1335768"/>
              <a:gd name="connsiteY4" fmla="*/ 1485900 h 1518557"/>
              <a:gd name="connsiteX5" fmla="*/ 881743 w 1335768"/>
              <a:gd name="connsiteY5" fmla="*/ 1518557 h 1518557"/>
              <a:gd name="connsiteX6" fmla="*/ 1240972 w 1335768"/>
              <a:gd name="connsiteY6" fmla="*/ 1502229 h 1518557"/>
              <a:gd name="connsiteX7" fmla="*/ 1322615 w 1335768"/>
              <a:gd name="connsiteY7" fmla="*/ 1485900 h 1518557"/>
              <a:gd name="connsiteX8" fmla="*/ 1240972 w 1335768"/>
              <a:gd name="connsiteY8" fmla="*/ 1420586 h 1518557"/>
              <a:gd name="connsiteX9" fmla="*/ 1240972 w 1335768"/>
              <a:gd name="connsiteY9" fmla="*/ 1338943 h 151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5768" h="1518557">
                <a:moveTo>
                  <a:pt x="0" y="0"/>
                </a:moveTo>
                <a:lnTo>
                  <a:pt x="0" y="0"/>
                </a:lnTo>
                <a:cubicBezTo>
                  <a:pt x="103414" y="468086"/>
                  <a:pt x="157121" y="949997"/>
                  <a:pt x="310243" y="1404257"/>
                </a:cubicBezTo>
                <a:cubicBezTo>
                  <a:pt x="330066" y="1463064"/>
                  <a:pt x="431415" y="1432370"/>
                  <a:pt x="489858" y="1453243"/>
                </a:cubicBezTo>
                <a:cubicBezTo>
                  <a:pt x="508339" y="1459843"/>
                  <a:pt x="520046" y="1480261"/>
                  <a:pt x="538843" y="1485900"/>
                </a:cubicBezTo>
                <a:cubicBezTo>
                  <a:pt x="598199" y="1503707"/>
                  <a:pt x="873929" y="1517999"/>
                  <a:pt x="881743" y="1518557"/>
                </a:cubicBezTo>
                <a:cubicBezTo>
                  <a:pt x="1001486" y="1513114"/>
                  <a:pt x="1121487" y="1511788"/>
                  <a:pt x="1240972" y="1502229"/>
                </a:cubicBezTo>
                <a:cubicBezTo>
                  <a:pt x="1488116" y="1482458"/>
                  <a:pt x="1153953" y="1485900"/>
                  <a:pt x="1322615" y="1485900"/>
                </a:cubicBezTo>
                <a:lnTo>
                  <a:pt x="1240972" y="1420586"/>
                </a:lnTo>
                <a:lnTo>
                  <a:pt x="1240972" y="133894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eeform 22"/>
          <p:cNvSpPr/>
          <p:nvPr/>
        </p:nvSpPr>
        <p:spPr>
          <a:xfrm>
            <a:off x="7576457" y="3755571"/>
            <a:ext cx="538843" cy="99841"/>
          </a:xfrm>
          <a:custGeom>
            <a:avLst/>
            <a:gdLst>
              <a:gd name="connsiteX0" fmla="*/ 0 w 538843"/>
              <a:gd name="connsiteY0" fmla="*/ 65315 h 99841"/>
              <a:gd name="connsiteX1" fmla="*/ 0 w 538843"/>
              <a:gd name="connsiteY1" fmla="*/ 65315 h 99841"/>
              <a:gd name="connsiteX2" fmla="*/ 146957 w 538843"/>
              <a:gd name="connsiteY2" fmla="*/ 97972 h 99841"/>
              <a:gd name="connsiteX3" fmla="*/ 326572 w 538843"/>
              <a:gd name="connsiteY3" fmla="*/ 65315 h 99841"/>
              <a:gd name="connsiteX4" fmla="*/ 424543 w 538843"/>
              <a:gd name="connsiteY4" fmla="*/ 48986 h 99841"/>
              <a:gd name="connsiteX5" fmla="*/ 538843 w 538843"/>
              <a:gd name="connsiteY5" fmla="*/ 16329 h 99841"/>
              <a:gd name="connsiteX6" fmla="*/ 489857 w 538843"/>
              <a:gd name="connsiteY6" fmla="*/ 0 h 99841"/>
              <a:gd name="connsiteX7" fmla="*/ 506186 w 538843"/>
              <a:gd name="connsiteY7" fmla="*/ 16329 h 9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843" h="99841">
                <a:moveTo>
                  <a:pt x="0" y="65315"/>
                </a:moveTo>
                <a:lnTo>
                  <a:pt x="0" y="65315"/>
                </a:lnTo>
                <a:cubicBezTo>
                  <a:pt x="48986" y="76201"/>
                  <a:pt x="96863" y="95025"/>
                  <a:pt x="146957" y="97972"/>
                </a:cubicBezTo>
                <a:cubicBezTo>
                  <a:pt x="289379" y="106349"/>
                  <a:pt x="238029" y="84991"/>
                  <a:pt x="326572" y="65315"/>
                </a:cubicBezTo>
                <a:cubicBezTo>
                  <a:pt x="358891" y="58133"/>
                  <a:pt x="392078" y="55479"/>
                  <a:pt x="424543" y="48986"/>
                </a:cubicBezTo>
                <a:cubicBezTo>
                  <a:pt x="475807" y="38733"/>
                  <a:pt x="492150" y="31893"/>
                  <a:pt x="538843" y="16329"/>
                </a:cubicBezTo>
                <a:lnTo>
                  <a:pt x="489857" y="0"/>
                </a:lnTo>
                <a:lnTo>
                  <a:pt x="506186" y="1632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558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41852"/>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u="sng" dirty="0" smtClean="0">
                <a:solidFill>
                  <a:schemeClr val="accent2">
                    <a:lumMod val="50000"/>
                  </a:schemeClr>
                </a:solidFill>
                <a:latin typeface="Tahoma" pitchFamily="34" charset="0"/>
                <a:cs typeface="Tahoma" pitchFamily="34" charset="0"/>
              </a:rPr>
              <a:t>M</a:t>
            </a:r>
            <a:r>
              <a:rPr lang="en-US" b="1" dirty="0" smtClean="0">
                <a:solidFill>
                  <a:schemeClr val="accent2">
                    <a:lumMod val="50000"/>
                  </a:schemeClr>
                </a:solidFill>
                <a:latin typeface="Tahoma" pitchFamily="34" charset="0"/>
                <a:cs typeface="Tahoma" pitchFamily="34" charset="0"/>
              </a:rPr>
              <a:t>inerals</a:t>
            </a:r>
            <a:endParaRPr lang="en-US" b="1" dirty="0">
              <a:solidFill>
                <a:schemeClr val="accent2">
                  <a:lumMod val="50000"/>
                </a:schemeClr>
              </a:solidFill>
              <a:latin typeface="Tahoma" pitchFamily="34" charset="0"/>
              <a:cs typeface="Tahoma" pitchFamily="34" charset="0"/>
            </a:endParaRPr>
          </a:p>
        </p:txBody>
      </p:sp>
      <p:sp>
        <p:nvSpPr>
          <p:cNvPr id="3" name="Rectangle 3"/>
          <p:cNvSpPr txBox="1">
            <a:spLocks noChangeArrowheads="1"/>
          </p:cNvSpPr>
          <p:nvPr/>
        </p:nvSpPr>
        <p:spPr>
          <a:xfrm>
            <a:off x="698695" y="1066800"/>
            <a:ext cx="7759505" cy="30535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tx2"/>
                </a:solidFill>
              </a:rPr>
              <a:t>Makes up less than 50% of a “soil”</a:t>
            </a:r>
          </a:p>
          <a:p>
            <a:r>
              <a:rPr lang="en-US" sz="2800" dirty="0">
                <a:solidFill>
                  <a:schemeClr val="tx2"/>
                </a:solidFill>
              </a:rPr>
              <a:t>C</a:t>
            </a:r>
            <a:r>
              <a:rPr lang="en-US" sz="2800" dirty="0" smtClean="0">
                <a:solidFill>
                  <a:schemeClr val="tx2"/>
                </a:solidFill>
              </a:rPr>
              <a:t>hemical composition varies</a:t>
            </a:r>
          </a:p>
          <a:p>
            <a:r>
              <a:rPr lang="en-US" sz="2800" dirty="0" smtClean="0">
                <a:solidFill>
                  <a:schemeClr val="tx2"/>
                </a:solidFill>
              </a:rPr>
              <a:t>Contains particles of several sizes (small to </a:t>
            </a:r>
            <a:r>
              <a:rPr lang="en-US" sz="2800" i="1" dirty="0" smtClean="0">
                <a:solidFill>
                  <a:schemeClr val="tx2"/>
                </a:solidFill>
              </a:rPr>
              <a:t>really</a:t>
            </a:r>
            <a:r>
              <a:rPr lang="en-US" sz="2800" dirty="0" smtClean="0">
                <a:solidFill>
                  <a:schemeClr val="tx2"/>
                </a:solidFill>
              </a:rPr>
              <a:t> small) </a:t>
            </a:r>
            <a:r>
              <a:rPr lang="en-US" sz="2800" dirty="0" err="1" smtClean="0">
                <a:solidFill>
                  <a:schemeClr val="tx2"/>
                </a:solidFill>
              </a:rPr>
              <a:t>i.e</a:t>
            </a:r>
            <a:r>
              <a:rPr lang="en-US" sz="2800" dirty="0" smtClean="0">
                <a:solidFill>
                  <a:schemeClr val="tx2"/>
                </a:solidFill>
              </a:rPr>
              <a:t>, Sand, Silt, Clay</a:t>
            </a:r>
          </a:p>
          <a:p>
            <a:r>
              <a:rPr lang="en-US" sz="2800" dirty="0" smtClean="0">
                <a:solidFill>
                  <a:schemeClr val="tx2"/>
                </a:solidFill>
              </a:rPr>
              <a:t>The minerals in a soil depend on the underlying geology/bedrock</a:t>
            </a:r>
          </a:p>
          <a:p>
            <a:endParaRPr lang="en-US" sz="2800" b="1" dirty="0">
              <a:effectLst>
                <a:outerShdw blurRad="38100" dist="38100" dir="2700000" algn="tl">
                  <a:srgbClr val="000000"/>
                </a:outerShdw>
              </a:effectLst>
            </a:endParaRP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8958" y="3601213"/>
            <a:ext cx="4509059" cy="300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19600"/>
            <a:ext cx="23622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05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884694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284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643063"/>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914400"/>
            <a:ext cx="7772400" cy="523220"/>
          </a:xfrm>
          <a:prstGeom prst="rect">
            <a:avLst/>
          </a:prstGeom>
          <a:noFill/>
        </p:spPr>
        <p:txBody>
          <a:bodyPr wrap="square" rtlCol="0">
            <a:spAutoFit/>
          </a:bodyPr>
          <a:lstStyle/>
          <a:p>
            <a:r>
              <a:rPr lang="en-US" sz="2800" b="1" dirty="0" smtClean="0"/>
              <a:t>Loam – The perfect mix for agriculture. </a:t>
            </a:r>
            <a:endParaRPr lang="en-US" sz="2800" b="1" dirty="0"/>
          </a:p>
        </p:txBody>
      </p:sp>
      <p:sp>
        <p:nvSpPr>
          <p:cNvPr id="4" name="Subtitle 2"/>
          <p:cNvSpPr txBox="1">
            <a:spLocks/>
          </p:cNvSpPr>
          <p:nvPr/>
        </p:nvSpPr>
        <p:spPr>
          <a:xfrm>
            <a:off x="2209800"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1245062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28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rPr>
              <a:t>Organic Matter (OM)</a:t>
            </a:r>
            <a:endParaRPr lang="en-US" sz="3600" b="1" dirty="0">
              <a:solidFill>
                <a:schemeClr val="accent2">
                  <a:lumMod val="50000"/>
                </a:schemeClr>
              </a:solidFill>
            </a:endParaRPr>
          </a:p>
        </p:txBody>
      </p:sp>
      <p:sp>
        <p:nvSpPr>
          <p:cNvPr id="3" name="Rectangle 2"/>
          <p:cNvSpPr/>
          <p:nvPr/>
        </p:nvSpPr>
        <p:spPr>
          <a:xfrm>
            <a:off x="457200" y="1066800"/>
            <a:ext cx="8305800" cy="2554545"/>
          </a:xfrm>
          <a:prstGeom prst="rect">
            <a:avLst/>
          </a:prstGeom>
        </p:spPr>
        <p:txBody>
          <a:bodyPr wrap="square">
            <a:spAutoFit/>
          </a:bodyPr>
          <a:lstStyle/>
          <a:p>
            <a:pPr marL="285750" indent="-285750">
              <a:buFont typeface="Arial" pitchFamily="34" charset="0"/>
              <a:buChar char="•"/>
            </a:pPr>
            <a:r>
              <a:rPr lang="en-US" sz="3200" u="sng" dirty="0" smtClean="0">
                <a:solidFill>
                  <a:schemeClr val="tx2"/>
                </a:solidFill>
              </a:rPr>
              <a:t>SOIL GLUE</a:t>
            </a:r>
            <a:r>
              <a:rPr lang="en-US" sz="3200" dirty="0" smtClean="0">
                <a:solidFill>
                  <a:schemeClr val="tx2"/>
                </a:solidFill>
              </a:rPr>
              <a:t> – it is small part of soil, but has a huge influence on soil properties.</a:t>
            </a:r>
          </a:p>
          <a:p>
            <a:pPr marL="285750" indent="-285750">
              <a:buFont typeface="Arial" pitchFamily="34" charset="0"/>
              <a:buChar char="•"/>
            </a:pPr>
            <a:endParaRPr lang="en-US" sz="3200" dirty="0" smtClean="0">
              <a:solidFill>
                <a:schemeClr val="tx2"/>
              </a:solidFill>
            </a:endParaRPr>
          </a:p>
          <a:p>
            <a:pPr marL="285750" indent="-285750">
              <a:buFont typeface="Arial" pitchFamily="34" charset="0"/>
              <a:buChar char="•"/>
            </a:pPr>
            <a:r>
              <a:rPr lang="en-US" sz="3200" dirty="0" smtClean="0">
                <a:solidFill>
                  <a:schemeClr val="tx2"/>
                </a:solidFill>
              </a:rPr>
              <a:t>Made of decomposed plants </a:t>
            </a:r>
            <a:r>
              <a:rPr lang="en-US" sz="3200" dirty="0" smtClean="0">
                <a:solidFill>
                  <a:schemeClr val="tx2"/>
                </a:solidFill>
              </a:rPr>
              <a:t>and animals</a:t>
            </a:r>
            <a:r>
              <a:rPr lang="en-US" sz="3200" dirty="0" smtClean="0">
                <a:solidFill>
                  <a:schemeClr val="tx2"/>
                </a:solidFill>
              </a:rPr>
              <a:t>, roots and  humus.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505200"/>
            <a:ext cx="5858972" cy="317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711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304800"/>
            <a:ext cx="8077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What does organic matter do?</a:t>
            </a:r>
            <a:endParaRPr lang="en-US" sz="3600" b="1" dirty="0">
              <a:solidFill>
                <a:schemeClr val="accent2">
                  <a:lumMod val="50000"/>
                </a:schemeClr>
              </a:solidFill>
              <a:latin typeface="Tahoma" pitchFamily="34" charset="0"/>
              <a:cs typeface="Tahoma" pitchFamily="34" charset="0"/>
            </a:endParaRPr>
          </a:p>
        </p:txBody>
      </p:sp>
      <p:sp>
        <p:nvSpPr>
          <p:cNvPr id="3" name="Rectangle 3"/>
          <p:cNvSpPr txBox="1">
            <a:spLocks noChangeArrowheads="1"/>
          </p:cNvSpPr>
          <p:nvPr/>
        </p:nvSpPr>
        <p:spPr>
          <a:xfrm>
            <a:off x="685800" y="1371600"/>
            <a:ext cx="82296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80000"/>
              </a:lnSpc>
              <a:buFontTx/>
              <a:buAutoNum type="arabicPeriod"/>
            </a:pPr>
            <a:r>
              <a:rPr lang="en-US" sz="2800" u="sng" dirty="0" smtClean="0">
                <a:solidFill>
                  <a:schemeClr val="tx2"/>
                </a:solidFill>
              </a:rPr>
              <a:t>Gives Soil Structure</a:t>
            </a:r>
            <a:r>
              <a:rPr lang="en-US" sz="2800" dirty="0" smtClean="0">
                <a:solidFill>
                  <a:schemeClr val="tx2"/>
                </a:solidFill>
              </a:rPr>
              <a:t> - Stabilizes soil,</a:t>
            </a:r>
            <a:r>
              <a:rPr lang="en-US" sz="2800" dirty="0">
                <a:solidFill>
                  <a:schemeClr val="tx2"/>
                </a:solidFill>
              </a:rPr>
              <a:t> </a:t>
            </a:r>
            <a:r>
              <a:rPr lang="en-US" sz="2800" dirty="0" smtClean="0">
                <a:solidFill>
                  <a:schemeClr val="tx2"/>
                </a:solidFill>
              </a:rPr>
              <a:t>makes soil easily managed       SOIL GLUE!</a:t>
            </a:r>
          </a:p>
          <a:p>
            <a:pPr marL="457200" indent="-457200">
              <a:lnSpc>
                <a:spcPct val="80000"/>
              </a:lnSpc>
              <a:buFontTx/>
              <a:buNone/>
            </a:pPr>
            <a:endParaRPr lang="en-US" sz="1800" dirty="0" smtClean="0">
              <a:solidFill>
                <a:schemeClr val="tx2"/>
              </a:solidFill>
            </a:endParaRPr>
          </a:p>
          <a:p>
            <a:pPr marL="457200" indent="-457200">
              <a:lnSpc>
                <a:spcPct val="80000"/>
              </a:lnSpc>
              <a:buFontTx/>
              <a:buNone/>
            </a:pPr>
            <a:r>
              <a:rPr lang="en-US" sz="2800" dirty="0" smtClean="0">
                <a:solidFill>
                  <a:schemeClr val="tx2"/>
                </a:solidFill>
              </a:rPr>
              <a:t>2.	</a:t>
            </a:r>
            <a:r>
              <a:rPr lang="en-US" sz="2800" u="sng" dirty="0" smtClean="0">
                <a:solidFill>
                  <a:schemeClr val="tx2"/>
                </a:solidFill>
              </a:rPr>
              <a:t>Holds Water</a:t>
            </a:r>
            <a:r>
              <a:rPr lang="en-US" sz="2800" dirty="0" smtClean="0">
                <a:solidFill>
                  <a:schemeClr val="tx2"/>
                </a:solidFill>
              </a:rPr>
              <a:t> - Increases the amount of water a soil can hold (and it’s availability to plants)</a:t>
            </a:r>
          </a:p>
          <a:p>
            <a:pPr marL="457200" indent="-457200">
              <a:lnSpc>
                <a:spcPct val="80000"/>
              </a:lnSpc>
              <a:buFontTx/>
              <a:buNone/>
            </a:pPr>
            <a:endParaRPr lang="en-US" sz="1800" dirty="0" smtClean="0">
              <a:solidFill>
                <a:schemeClr val="tx2"/>
              </a:solidFill>
            </a:endParaRPr>
          </a:p>
          <a:p>
            <a:pPr marL="457200" indent="-457200">
              <a:lnSpc>
                <a:spcPct val="80000"/>
              </a:lnSpc>
              <a:buFontTx/>
              <a:buNone/>
            </a:pPr>
            <a:r>
              <a:rPr lang="en-US" sz="2800" dirty="0" smtClean="0">
                <a:solidFill>
                  <a:schemeClr val="tx2"/>
                </a:solidFill>
              </a:rPr>
              <a:t>3.	Major source of </a:t>
            </a:r>
            <a:r>
              <a:rPr lang="en-US" sz="2800" u="sng" dirty="0" smtClean="0">
                <a:solidFill>
                  <a:schemeClr val="tx2"/>
                </a:solidFill>
              </a:rPr>
              <a:t>nutrients for plants</a:t>
            </a:r>
          </a:p>
          <a:p>
            <a:pPr marL="457200" indent="-457200">
              <a:lnSpc>
                <a:spcPct val="80000"/>
              </a:lnSpc>
              <a:buFontTx/>
              <a:buNone/>
            </a:pPr>
            <a:endParaRPr lang="en-US" sz="1800" dirty="0" smtClean="0">
              <a:solidFill>
                <a:schemeClr val="tx2"/>
              </a:solidFill>
            </a:endParaRPr>
          </a:p>
          <a:p>
            <a:pPr marL="457200" indent="-457200">
              <a:lnSpc>
                <a:spcPct val="80000"/>
              </a:lnSpc>
              <a:buFontTx/>
              <a:buNone/>
            </a:pPr>
            <a:r>
              <a:rPr lang="en-US" sz="2800" dirty="0" smtClean="0">
                <a:solidFill>
                  <a:schemeClr val="tx2"/>
                </a:solidFill>
              </a:rPr>
              <a:t>4. 	Main </a:t>
            </a:r>
            <a:r>
              <a:rPr lang="en-US" sz="2800" u="sng" dirty="0" smtClean="0">
                <a:solidFill>
                  <a:schemeClr val="tx2"/>
                </a:solidFill>
              </a:rPr>
              <a:t>food/energy for soil organisms</a:t>
            </a:r>
          </a:p>
          <a:p>
            <a:pPr marL="457200" indent="-457200">
              <a:lnSpc>
                <a:spcPct val="80000"/>
              </a:lnSpc>
            </a:pPr>
            <a:endParaRPr lang="en-US" sz="2800" b="1" dirty="0" smtClean="0">
              <a:effectLst>
                <a:outerShdw blurRad="38100" dist="38100" dir="2700000" algn="tl">
                  <a:srgbClr val="000000"/>
                </a:outerShdw>
              </a:effectLst>
            </a:endParaRPr>
          </a:p>
          <a:p>
            <a:pPr marL="457200" indent="-457200">
              <a:lnSpc>
                <a:spcPct val="80000"/>
              </a:lnSpc>
            </a:pPr>
            <a:endParaRPr lang="en-US" sz="2800" b="1" dirty="0">
              <a:effectLst>
                <a:outerShdw blurRad="38100" dist="38100" dir="2700000" algn="tl">
                  <a:srgbClr val="000000"/>
                </a:outerShdw>
              </a:effectLst>
            </a:endParaRPr>
          </a:p>
        </p:txBody>
      </p:sp>
      <p:sp>
        <p:nvSpPr>
          <p:cNvPr id="5"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67158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righ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left)">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73182" y="357809"/>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Soil Water</a:t>
            </a:r>
            <a:endParaRPr lang="en-US" sz="3600" b="1" dirty="0">
              <a:solidFill>
                <a:schemeClr val="accent2">
                  <a:lumMod val="50000"/>
                </a:schemeClr>
              </a:solidFill>
              <a:latin typeface="Tahoma" pitchFamily="34" charset="0"/>
              <a:cs typeface="Tahoma" pitchFamily="34" charset="0"/>
            </a:endParaRPr>
          </a:p>
        </p:txBody>
      </p:sp>
      <p:sp>
        <p:nvSpPr>
          <p:cNvPr id="3" name="Rectangle 3"/>
          <p:cNvSpPr txBox="1">
            <a:spLocks noChangeArrowheads="1"/>
          </p:cNvSpPr>
          <p:nvPr/>
        </p:nvSpPr>
        <p:spPr>
          <a:xfrm>
            <a:off x="533400" y="1371600"/>
            <a:ext cx="77724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tx2"/>
                </a:solidFill>
              </a:rPr>
              <a:t>Soil holds different amounts of water depending on </a:t>
            </a:r>
            <a:r>
              <a:rPr lang="en-US" sz="2800" dirty="0">
                <a:solidFill>
                  <a:schemeClr val="tx2"/>
                </a:solidFill>
              </a:rPr>
              <a:t>soil pore </a:t>
            </a:r>
            <a:r>
              <a:rPr lang="en-US" sz="2800" dirty="0" smtClean="0">
                <a:solidFill>
                  <a:schemeClr val="tx2"/>
                </a:solidFill>
              </a:rPr>
              <a:t>size and water available.</a:t>
            </a:r>
          </a:p>
          <a:p>
            <a:r>
              <a:rPr lang="en-US" sz="2800" dirty="0" smtClean="0"/>
              <a:t>Water accumulates </a:t>
            </a:r>
            <a:r>
              <a:rPr lang="en-US" sz="2800" dirty="0"/>
              <a:t>in empty pore </a:t>
            </a:r>
            <a:r>
              <a:rPr lang="en-US" sz="2800" dirty="0" smtClean="0"/>
              <a:t>spaces.</a:t>
            </a:r>
            <a:endParaRPr lang="en-US" sz="2800" dirty="0" smtClean="0">
              <a:solidFill>
                <a:schemeClr val="tx2"/>
              </a:solidFill>
            </a:endParaRPr>
          </a:p>
          <a:p>
            <a:pPr>
              <a:buFontTx/>
              <a:buNone/>
            </a:pPr>
            <a:endParaRPr lang="en-US" sz="1000" dirty="0" smtClean="0">
              <a:solidFill>
                <a:schemeClr val="tx2"/>
              </a:solidFill>
            </a:endParaRPr>
          </a:p>
          <a:p>
            <a:r>
              <a:rPr lang="en-US" sz="2800" dirty="0" smtClean="0">
                <a:solidFill>
                  <a:schemeClr val="tx2"/>
                </a:solidFill>
              </a:rPr>
              <a:t>Not all soil water is available to plants.</a:t>
            </a:r>
          </a:p>
          <a:p>
            <a:endParaRPr lang="en-US" sz="2800" dirty="0" smtClean="0">
              <a:solidFill>
                <a:schemeClr val="tx2"/>
              </a:solidFill>
            </a:endParaRPr>
          </a:p>
          <a:p>
            <a:pPr>
              <a:buFontTx/>
              <a:buNone/>
            </a:pPr>
            <a:endParaRPr lang="en-US" sz="2800" b="1" dirty="0">
              <a:solidFill>
                <a:schemeClr val="tx2"/>
              </a:solidFill>
            </a:endParaRPr>
          </a:p>
        </p:txBody>
      </p:sp>
      <p:sp>
        <p:nvSpPr>
          <p:cNvPr id="4" name="Subtitle 2"/>
          <p:cNvSpPr txBox="1">
            <a:spLocks/>
          </p:cNvSpPr>
          <p:nvPr/>
        </p:nvSpPr>
        <p:spPr>
          <a:xfrm>
            <a:off x="2133600"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173499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5334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Soil Air</a:t>
            </a:r>
            <a:endParaRPr lang="en-US" sz="3600" b="1" dirty="0">
              <a:solidFill>
                <a:schemeClr val="accent2">
                  <a:lumMod val="50000"/>
                </a:schemeClr>
              </a:solidFill>
              <a:latin typeface="Tahoma" pitchFamily="34" charset="0"/>
              <a:cs typeface="Tahoma" pitchFamily="34" charset="0"/>
            </a:endParaRPr>
          </a:p>
        </p:txBody>
      </p:sp>
      <p:sp>
        <p:nvSpPr>
          <p:cNvPr id="3" name="Rectangle 3"/>
          <p:cNvSpPr txBox="1">
            <a:spLocks noChangeArrowheads="1"/>
          </p:cNvSpPr>
          <p:nvPr/>
        </p:nvSpPr>
        <p:spPr>
          <a:xfrm>
            <a:off x="485775" y="1295400"/>
            <a:ext cx="8172450" cy="4343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75000"/>
              </a:lnSpc>
            </a:pPr>
            <a:r>
              <a:rPr lang="en-US" sz="2800" dirty="0" smtClean="0">
                <a:solidFill>
                  <a:schemeClr val="tx2"/>
                </a:solidFill>
              </a:rPr>
              <a:t>Oxygen in soil is used </a:t>
            </a:r>
            <a:r>
              <a:rPr lang="en-US" sz="2800" dirty="0">
                <a:solidFill>
                  <a:schemeClr val="tx2"/>
                </a:solidFill>
              </a:rPr>
              <a:t>by plant roots and soil </a:t>
            </a:r>
            <a:r>
              <a:rPr lang="en-US" sz="2800" dirty="0" smtClean="0">
                <a:solidFill>
                  <a:schemeClr val="tx2"/>
                </a:solidFill>
              </a:rPr>
              <a:t>microbes.</a:t>
            </a:r>
          </a:p>
          <a:p>
            <a:pPr lvl="1">
              <a:lnSpc>
                <a:spcPct val="75000"/>
              </a:lnSpc>
            </a:pPr>
            <a:r>
              <a:rPr lang="en-US" sz="2400" dirty="0" smtClean="0">
                <a:solidFill>
                  <a:schemeClr val="tx2"/>
                </a:solidFill>
              </a:rPr>
              <a:t>during </a:t>
            </a:r>
            <a:r>
              <a:rPr lang="en-US" sz="2400" dirty="0">
                <a:solidFill>
                  <a:schemeClr val="tx2"/>
                </a:solidFill>
              </a:rPr>
              <a:t>respiration </a:t>
            </a:r>
            <a:r>
              <a:rPr lang="en-US" sz="2400" dirty="0" smtClean="0">
                <a:solidFill>
                  <a:schemeClr val="tx2"/>
                </a:solidFill>
              </a:rPr>
              <a:t>carbon </a:t>
            </a:r>
            <a:r>
              <a:rPr lang="en-US" sz="2400" dirty="0">
                <a:solidFill>
                  <a:schemeClr val="tx2"/>
                </a:solidFill>
              </a:rPr>
              <a:t>dioxide is released</a:t>
            </a:r>
            <a:r>
              <a:rPr lang="en-US" sz="2400" dirty="0" smtClean="0">
                <a:solidFill>
                  <a:schemeClr val="tx2"/>
                </a:solidFill>
              </a:rPr>
              <a:t>.</a:t>
            </a:r>
            <a:r>
              <a:rPr lang="en-US" sz="2400" dirty="0">
                <a:solidFill>
                  <a:schemeClr val="tx2"/>
                </a:solidFill>
                <a:cs typeface="Tahoma" pitchFamily="34" charset="0"/>
              </a:rPr>
              <a:t> </a:t>
            </a:r>
            <a:endParaRPr lang="en-US" sz="2400" dirty="0" smtClean="0">
              <a:solidFill>
                <a:schemeClr val="tx2"/>
              </a:solidFill>
              <a:cs typeface="Tahoma" pitchFamily="34" charset="0"/>
            </a:endParaRPr>
          </a:p>
          <a:p>
            <a:pPr>
              <a:lnSpc>
                <a:spcPct val="75000"/>
              </a:lnSpc>
            </a:pPr>
            <a:endParaRPr lang="en-US" sz="2800" dirty="0" smtClean="0">
              <a:solidFill>
                <a:schemeClr val="tx2"/>
              </a:solidFill>
              <a:cs typeface="Tahoma" pitchFamily="34" charset="0"/>
            </a:endParaRPr>
          </a:p>
          <a:p>
            <a:pPr>
              <a:lnSpc>
                <a:spcPct val="75000"/>
              </a:lnSpc>
            </a:pPr>
            <a:r>
              <a:rPr lang="en-US" sz="2800" dirty="0" smtClean="0">
                <a:solidFill>
                  <a:schemeClr val="tx2"/>
                </a:solidFill>
                <a:cs typeface="Tahoma" pitchFamily="34" charset="0"/>
              </a:rPr>
              <a:t>High </a:t>
            </a:r>
            <a:r>
              <a:rPr lang="en-US" sz="2800" dirty="0">
                <a:solidFill>
                  <a:schemeClr val="tx2"/>
                </a:solidFill>
                <a:cs typeface="Tahoma" pitchFamily="34" charset="0"/>
              </a:rPr>
              <a:t>CO</a:t>
            </a:r>
            <a:r>
              <a:rPr lang="en-US" sz="2800" baseline="-25000" dirty="0">
                <a:solidFill>
                  <a:schemeClr val="tx2"/>
                </a:solidFill>
                <a:cs typeface="Tahoma" pitchFamily="34" charset="0"/>
              </a:rPr>
              <a:t>2</a:t>
            </a:r>
            <a:r>
              <a:rPr lang="en-US" sz="2800" dirty="0">
                <a:solidFill>
                  <a:schemeClr val="tx2"/>
                </a:solidFill>
                <a:cs typeface="Tahoma" pitchFamily="34" charset="0"/>
              </a:rPr>
              <a:t> </a:t>
            </a:r>
            <a:r>
              <a:rPr lang="en-US" sz="2800" dirty="0" smtClean="0">
                <a:solidFill>
                  <a:schemeClr val="tx2"/>
                </a:solidFill>
                <a:cs typeface="Tahoma" pitchFamily="34" charset="0"/>
              </a:rPr>
              <a:t>content</a:t>
            </a:r>
          </a:p>
          <a:p>
            <a:pPr>
              <a:lnSpc>
                <a:spcPct val="75000"/>
              </a:lnSpc>
            </a:pPr>
            <a:endParaRPr lang="en-US" sz="2800" dirty="0">
              <a:solidFill>
                <a:schemeClr val="tx2"/>
              </a:solidFill>
              <a:cs typeface="Tahoma" pitchFamily="34" charset="0"/>
            </a:endParaRPr>
          </a:p>
          <a:p>
            <a:pPr>
              <a:lnSpc>
                <a:spcPct val="75000"/>
              </a:lnSpc>
            </a:pPr>
            <a:endParaRPr lang="en-US" sz="1200" dirty="0">
              <a:solidFill>
                <a:schemeClr val="tx2"/>
              </a:solidFill>
              <a:cs typeface="Tahoma" pitchFamily="34" charset="0"/>
            </a:endParaRPr>
          </a:p>
          <a:p>
            <a:pPr>
              <a:lnSpc>
                <a:spcPct val="75000"/>
              </a:lnSpc>
            </a:pPr>
            <a:r>
              <a:rPr lang="en-US" sz="2800" dirty="0" smtClean="0">
                <a:solidFill>
                  <a:schemeClr val="tx2"/>
                </a:solidFill>
                <a:cs typeface="Tahoma" pitchFamily="34" charset="0"/>
              </a:rPr>
              <a:t>Low </a:t>
            </a:r>
            <a:r>
              <a:rPr lang="en-US" sz="2800" dirty="0">
                <a:solidFill>
                  <a:schemeClr val="tx2"/>
                </a:solidFill>
                <a:cs typeface="Tahoma" pitchFamily="34" charset="0"/>
              </a:rPr>
              <a:t>O</a:t>
            </a:r>
            <a:r>
              <a:rPr lang="en-US" sz="2800" baseline="-25000" dirty="0">
                <a:solidFill>
                  <a:schemeClr val="tx2"/>
                </a:solidFill>
                <a:cs typeface="Tahoma" pitchFamily="34" charset="0"/>
              </a:rPr>
              <a:t>2</a:t>
            </a:r>
            <a:r>
              <a:rPr lang="en-US" sz="2800" dirty="0">
                <a:solidFill>
                  <a:schemeClr val="tx2"/>
                </a:solidFill>
                <a:cs typeface="Tahoma" pitchFamily="34" charset="0"/>
              </a:rPr>
              <a:t> </a:t>
            </a:r>
            <a:r>
              <a:rPr lang="en-US" sz="2800" dirty="0" smtClean="0">
                <a:solidFill>
                  <a:schemeClr val="tx2"/>
                </a:solidFill>
                <a:cs typeface="Tahoma" pitchFamily="34" charset="0"/>
              </a:rPr>
              <a:t>content</a:t>
            </a:r>
          </a:p>
          <a:p>
            <a:pPr>
              <a:lnSpc>
                <a:spcPct val="75000"/>
              </a:lnSpc>
            </a:pPr>
            <a:endParaRPr lang="en-US" sz="2800" dirty="0">
              <a:solidFill>
                <a:schemeClr val="tx2"/>
              </a:solidFill>
              <a:cs typeface="Tahoma" pitchFamily="34" charset="0"/>
            </a:endParaRPr>
          </a:p>
          <a:p>
            <a:pPr>
              <a:lnSpc>
                <a:spcPct val="75000"/>
              </a:lnSpc>
            </a:pPr>
            <a:r>
              <a:rPr lang="en-US" sz="2800" dirty="0" smtClean="0">
                <a:solidFill>
                  <a:schemeClr val="tx2"/>
                </a:solidFill>
              </a:rPr>
              <a:t>Soil </a:t>
            </a:r>
            <a:r>
              <a:rPr lang="en-US" sz="2800" dirty="0">
                <a:solidFill>
                  <a:schemeClr val="tx2"/>
                </a:solidFill>
              </a:rPr>
              <a:t>air </a:t>
            </a:r>
            <a:r>
              <a:rPr lang="en-US" sz="2800" dirty="0" smtClean="0">
                <a:solidFill>
                  <a:schemeClr val="tx2"/>
                </a:solidFill>
              </a:rPr>
              <a:t>is very humid, </a:t>
            </a:r>
            <a:r>
              <a:rPr lang="en-US" sz="2800" dirty="0" smtClean="0">
                <a:solidFill>
                  <a:schemeClr val="tx2"/>
                </a:solidFill>
              </a:rPr>
              <a:t>close </a:t>
            </a:r>
            <a:r>
              <a:rPr lang="en-US" sz="2800" dirty="0">
                <a:solidFill>
                  <a:schemeClr val="tx2"/>
                </a:solidFill>
              </a:rPr>
              <a:t>to 100%</a:t>
            </a:r>
            <a:endParaRPr lang="en-US" sz="2800" dirty="0">
              <a:solidFill>
                <a:schemeClr val="tx2"/>
              </a:solidFill>
              <a:latin typeface="Tahoma" pitchFamily="34" charset="0"/>
              <a:cs typeface="Tahoma" pitchFamily="34" charset="0"/>
            </a:endParaRPr>
          </a:p>
        </p:txBody>
      </p:sp>
      <p:sp>
        <p:nvSpPr>
          <p:cNvPr id="7"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3379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ipe(left)">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wipe(left)">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971" y="1295400"/>
            <a:ext cx="7520940" cy="3579849"/>
          </a:xfrm>
        </p:spPr>
        <p:txBody>
          <a:bodyPr>
            <a:normAutofit fontScale="92500"/>
          </a:bodyPr>
          <a:lstStyle/>
          <a:p>
            <a:r>
              <a:rPr lang="en-US" sz="2800" dirty="0" smtClean="0">
                <a:solidFill>
                  <a:schemeClr val="tx2"/>
                </a:solidFill>
              </a:rPr>
              <a:t>We depend on them for our survival</a:t>
            </a:r>
          </a:p>
          <a:p>
            <a:pPr lvl="1"/>
            <a:r>
              <a:rPr lang="en-US" sz="2800" u="sng" dirty="0" smtClean="0">
                <a:solidFill>
                  <a:schemeClr val="tx2"/>
                </a:solidFill>
              </a:rPr>
              <a:t>Integral</a:t>
            </a:r>
            <a:r>
              <a:rPr lang="en-US" sz="2800" dirty="0" smtClean="0">
                <a:solidFill>
                  <a:schemeClr val="tx2"/>
                </a:solidFill>
              </a:rPr>
              <a:t> to ecosystems worldwide</a:t>
            </a:r>
          </a:p>
          <a:p>
            <a:endParaRPr lang="en-US" sz="2800" dirty="0" smtClean="0">
              <a:solidFill>
                <a:schemeClr val="tx2"/>
              </a:solidFill>
            </a:endParaRPr>
          </a:p>
          <a:p>
            <a:r>
              <a:rPr lang="en-US" sz="2800" dirty="0" smtClean="0">
                <a:solidFill>
                  <a:schemeClr val="tx2"/>
                </a:solidFill>
              </a:rPr>
              <a:t>Soil is fundamental to understanding life on </a:t>
            </a:r>
            <a:r>
              <a:rPr lang="en-US" sz="2800" dirty="0" smtClean="0">
                <a:solidFill>
                  <a:schemeClr val="tx2"/>
                </a:solidFill>
              </a:rPr>
              <a:t>earth</a:t>
            </a:r>
            <a:endParaRPr lang="en-US" sz="2800" dirty="0" smtClean="0">
              <a:solidFill>
                <a:schemeClr val="tx2"/>
              </a:solidFill>
            </a:endParaRPr>
          </a:p>
          <a:p>
            <a:pPr lvl="1"/>
            <a:r>
              <a:rPr lang="en-US" sz="2800" dirty="0">
                <a:solidFill>
                  <a:schemeClr val="tx2"/>
                </a:solidFill>
              </a:rPr>
              <a:t>T</a:t>
            </a:r>
            <a:r>
              <a:rPr lang="en-US" sz="2800" dirty="0" smtClean="0">
                <a:solidFill>
                  <a:schemeClr val="tx2"/>
                </a:solidFill>
              </a:rPr>
              <a:t>he final frontier is right under our feet!</a:t>
            </a:r>
          </a:p>
          <a:p>
            <a:endParaRPr lang="en-US" sz="2800" dirty="0" smtClean="0">
              <a:solidFill>
                <a:schemeClr val="tx2"/>
              </a:solidFill>
            </a:endParaRPr>
          </a:p>
          <a:p>
            <a:r>
              <a:rPr lang="en-US" sz="2800" dirty="0" smtClean="0">
                <a:solidFill>
                  <a:schemeClr val="tx2"/>
                </a:solidFill>
              </a:rPr>
              <a:t>It’s where we come from – our </a:t>
            </a:r>
            <a:r>
              <a:rPr lang="en-US" sz="2800" u="sng" dirty="0" smtClean="0">
                <a:solidFill>
                  <a:schemeClr val="tx2"/>
                </a:solidFill>
              </a:rPr>
              <a:t>home</a:t>
            </a:r>
            <a:r>
              <a:rPr lang="en-US" sz="2800" dirty="0" smtClean="0">
                <a:solidFill>
                  <a:schemeClr val="tx2"/>
                </a:solidFill>
              </a:rPr>
              <a:t> </a:t>
            </a:r>
          </a:p>
          <a:p>
            <a:endParaRPr lang="en-US" dirty="0"/>
          </a:p>
        </p:txBody>
      </p:sp>
      <p:sp>
        <p:nvSpPr>
          <p:cNvPr id="4"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6" name="Rectangle 2"/>
          <p:cNvSpPr txBox="1">
            <a:spLocks noChangeArrowheads="1"/>
          </p:cNvSpPr>
          <p:nvPr/>
        </p:nvSpPr>
        <p:spPr>
          <a:xfrm>
            <a:off x="685800" y="609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rPr>
              <a:t>Why are soils so amazing?</a:t>
            </a:r>
            <a:endParaRPr lang="en-US" sz="3600" b="1" dirty="0">
              <a:solidFill>
                <a:schemeClr val="accent2">
                  <a:lumMod val="50000"/>
                </a:schemeClr>
              </a:solidFill>
            </a:endParaRPr>
          </a:p>
        </p:txBody>
      </p:sp>
    </p:spTree>
    <p:extLst>
      <p:ext uri="{BB962C8B-B14F-4D97-AF65-F5344CB8AC3E}">
        <p14:creationId xmlns:p14="http://schemas.microsoft.com/office/powerpoint/2010/main" val="2009267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1"/>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991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3771900" y="2895600"/>
            <a:ext cx="1752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solidFill>
                  <a:schemeClr val="bg1"/>
                </a:solidFill>
                <a:effectLst>
                  <a:outerShdw blurRad="38100" dist="38100" dir="2700000" algn="tl">
                    <a:srgbClr val="000000"/>
                  </a:outerShdw>
                </a:effectLst>
              </a:rPr>
              <a:t>5  functions of soil</a:t>
            </a:r>
          </a:p>
        </p:txBody>
      </p:sp>
      <p:sp>
        <p:nvSpPr>
          <p:cNvPr id="4" name="Text Box 4"/>
          <p:cNvSpPr txBox="1">
            <a:spLocks noChangeArrowheads="1"/>
          </p:cNvSpPr>
          <p:nvPr/>
        </p:nvSpPr>
        <p:spPr bwMode="auto">
          <a:xfrm>
            <a:off x="1812925" y="1262063"/>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chemeClr val="bg1"/>
                </a:solidFill>
              </a:rPr>
              <a:t>1</a:t>
            </a:r>
          </a:p>
        </p:txBody>
      </p:sp>
      <p:sp>
        <p:nvSpPr>
          <p:cNvPr id="5" name="Text Box 5"/>
          <p:cNvSpPr txBox="1">
            <a:spLocks noChangeArrowheads="1"/>
          </p:cNvSpPr>
          <p:nvPr/>
        </p:nvSpPr>
        <p:spPr bwMode="auto">
          <a:xfrm>
            <a:off x="6381750" y="5375275"/>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chemeClr val="bg1"/>
                </a:solidFill>
              </a:rPr>
              <a:t>5</a:t>
            </a:r>
          </a:p>
        </p:txBody>
      </p:sp>
      <p:sp>
        <p:nvSpPr>
          <p:cNvPr id="6" name="Text Box 6"/>
          <p:cNvSpPr txBox="1">
            <a:spLocks noChangeArrowheads="1"/>
          </p:cNvSpPr>
          <p:nvPr/>
        </p:nvSpPr>
        <p:spPr bwMode="auto">
          <a:xfrm>
            <a:off x="1981200" y="5565775"/>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chemeClr val="bg1"/>
                </a:solidFill>
              </a:rPr>
              <a:t>4</a:t>
            </a:r>
          </a:p>
        </p:txBody>
      </p:sp>
      <p:sp>
        <p:nvSpPr>
          <p:cNvPr id="7" name="Text Box 7"/>
          <p:cNvSpPr txBox="1">
            <a:spLocks noChangeArrowheads="1"/>
          </p:cNvSpPr>
          <p:nvPr/>
        </p:nvSpPr>
        <p:spPr bwMode="auto">
          <a:xfrm>
            <a:off x="7239000" y="3051175"/>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chemeClr val="bg1"/>
                </a:solidFill>
              </a:rPr>
              <a:t>3</a:t>
            </a:r>
          </a:p>
        </p:txBody>
      </p:sp>
      <p:sp>
        <p:nvSpPr>
          <p:cNvPr id="8" name="Text Box 8"/>
          <p:cNvSpPr txBox="1">
            <a:spLocks noChangeArrowheads="1"/>
          </p:cNvSpPr>
          <p:nvPr/>
        </p:nvSpPr>
        <p:spPr bwMode="auto">
          <a:xfrm>
            <a:off x="5867400" y="307975"/>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chemeClr val="bg1"/>
                </a:solidFill>
              </a:rPr>
              <a:t>2</a:t>
            </a:r>
          </a:p>
        </p:txBody>
      </p:sp>
      <p:sp>
        <p:nvSpPr>
          <p:cNvPr id="9" name="Text Box 9"/>
          <p:cNvSpPr txBox="1">
            <a:spLocks noChangeArrowheads="1"/>
          </p:cNvSpPr>
          <p:nvPr/>
        </p:nvSpPr>
        <p:spPr bwMode="auto">
          <a:xfrm>
            <a:off x="1127125" y="268288"/>
            <a:ext cx="2225675" cy="707886"/>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smtClean="0"/>
              <a:t>Place for plants to grow</a:t>
            </a:r>
            <a:endParaRPr lang="en-US" sz="2000" b="1" dirty="0"/>
          </a:p>
        </p:txBody>
      </p:sp>
      <p:sp>
        <p:nvSpPr>
          <p:cNvPr id="10" name="Text Box 10"/>
          <p:cNvSpPr txBox="1">
            <a:spLocks noChangeArrowheads="1"/>
          </p:cNvSpPr>
          <p:nvPr/>
        </p:nvSpPr>
        <p:spPr bwMode="auto">
          <a:xfrm>
            <a:off x="7315200" y="609600"/>
            <a:ext cx="1828800" cy="1323439"/>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smtClean="0"/>
              <a:t>Recycles nutrients </a:t>
            </a:r>
            <a:r>
              <a:rPr lang="en-US" sz="2000" b="1" dirty="0"/>
              <a:t>and </a:t>
            </a:r>
            <a:r>
              <a:rPr lang="en-US" sz="2000" b="1" dirty="0" smtClean="0"/>
              <a:t>Organic Material</a:t>
            </a:r>
            <a:endParaRPr lang="en-US" sz="2000" b="1" dirty="0"/>
          </a:p>
        </p:txBody>
      </p:sp>
      <p:sp>
        <p:nvSpPr>
          <p:cNvPr id="11" name="Text Box 11"/>
          <p:cNvSpPr txBox="1">
            <a:spLocks noChangeArrowheads="1"/>
          </p:cNvSpPr>
          <p:nvPr/>
        </p:nvSpPr>
        <p:spPr bwMode="auto">
          <a:xfrm>
            <a:off x="7677150" y="2361927"/>
            <a:ext cx="1466850" cy="1015663"/>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t>Habitat for soil organisms</a:t>
            </a:r>
          </a:p>
        </p:txBody>
      </p:sp>
      <p:sp>
        <p:nvSpPr>
          <p:cNvPr id="12" name="Text Box 12"/>
          <p:cNvSpPr txBox="1">
            <a:spLocks noChangeArrowheads="1"/>
          </p:cNvSpPr>
          <p:nvPr/>
        </p:nvSpPr>
        <p:spPr bwMode="auto">
          <a:xfrm>
            <a:off x="0" y="5532507"/>
            <a:ext cx="1752600" cy="707886"/>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t>Water supply &amp; purification</a:t>
            </a:r>
          </a:p>
        </p:txBody>
      </p:sp>
      <p:sp>
        <p:nvSpPr>
          <p:cNvPr id="13" name="Text Box 13"/>
          <p:cNvSpPr txBox="1">
            <a:spLocks noChangeArrowheads="1"/>
          </p:cNvSpPr>
          <p:nvPr/>
        </p:nvSpPr>
        <p:spPr bwMode="auto">
          <a:xfrm>
            <a:off x="6019799" y="6156325"/>
            <a:ext cx="2390775" cy="707886"/>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smtClean="0"/>
              <a:t>Human and Animals  Build with it</a:t>
            </a:r>
            <a:endParaRPr lang="en-US" sz="2000" b="1" dirty="0"/>
          </a:p>
        </p:txBody>
      </p:sp>
    </p:spTree>
    <p:extLst>
      <p:ext uri="{BB962C8B-B14F-4D97-AF65-F5344CB8AC3E}">
        <p14:creationId xmlns:p14="http://schemas.microsoft.com/office/powerpoint/2010/main" val="427611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1066799"/>
          </a:xfrm>
        </p:spPr>
        <p:txBody>
          <a:bodyPr>
            <a:normAutofit/>
          </a:bodyPr>
          <a:lstStyle/>
          <a:p>
            <a:pPr marL="457200" lvl="1" indent="0">
              <a:buNone/>
            </a:pPr>
            <a:r>
              <a:rPr lang="en-US" sz="2800" b="1" dirty="0" smtClean="0"/>
              <a:t>#1 </a:t>
            </a:r>
            <a:r>
              <a:rPr lang="en-US" sz="2800" u="sng" dirty="0" smtClean="0"/>
              <a:t>Supports </a:t>
            </a:r>
            <a:r>
              <a:rPr lang="en-US" sz="2800" u="sng" dirty="0"/>
              <a:t>plant </a:t>
            </a:r>
            <a:r>
              <a:rPr lang="en-US" sz="2800" u="sng" dirty="0" smtClean="0"/>
              <a:t>growth and animal life</a:t>
            </a:r>
            <a:r>
              <a:rPr lang="en-US" sz="2800" dirty="0" smtClean="0"/>
              <a:t> below and above the surface</a:t>
            </a:r>
            <a:r>
              <a:rPr lang="en-US" dirty="0" smtClean="0"/>
              <a:t>.</a:t>
            </a:r>
            <a:endParaRPr lang="en-US" dirty="0"/>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6999"/>
            <a:ext cx="3438525" cy="33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114800"/>
            <a:ext cx="2763311" cy="205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362200"/>
            <a:ext cx="2190750" cy="170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8" name="Rectangle 2"/>
          <p:cNvSpPr txBox="1">
            <a:spLocks noChangeArrowheads="1"/>
          </p:cNvSpPr>
          <p:nvPr/>
        </p:nvSpPr>
        <p:spPr>
          <a:xfrm>
            <a:off x="685800" y="5334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5 Functions of Soil</a:t>
            </a:r>
            <a:endParaRPr lang="en-US" sz="3600" b="1" dirty="0">
              <a:solidFill>
                <a:schemeClr val="accent2">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2656410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9521" y="1570037"/>
            <a:ext cx="8229600" cy="4525963"/>
          </a:xfrm>
        </p:spPr>
        <p:txBody>
          <a:bodyPr/>
          <a:lstStyle/>
          <a:p>
            <a:pPr marL="0" lvl="1" indent="0">
              <a:buNone/>
            </a:pPr>
            <a:r>
              <a:rPr lang="en-US" sz="2800" dirty="0" smtClean="0"/>
              <a:t>#2 </a:t>
            </a:r>
            <a:r>
              <a:rPr lang="en-US" sz="2800" u="sng" dirty="0" smtClean="0"/>
              <a:t>Recycles nutrients and waste</a:t>
            </a:r>
            <a:r>
              <a:rPr lang="en-US" sz="2800" dirty="0" smtClean="0"/>
              <a:t> – DECOMPOSTION.</a:t>
            </a:r>
          </a:p>
          <a:p>
            <a:endParaRPr lang="en-US" dirty="0"/>
          </a:p>
        </p:txBody>
      </p:sp>
      <p:grpSp>
        <p:nvGrpSpPr>
          <p:cNvPr id="6" name="Group 8"/>
          <p:cNvGrpSpPr>
            <a:grpSpLocks/>
          </p:cNvGrpSpPr>
          <p:nvPr/>
        </p:nvGrpSpPr>
        <p:grpSpPr bwMode="auto">
          <a:xfrm>
            <a:off x="4747067" y="3057550"/>
            <a:ext cx="3406004" cy="2037294"/>
            <a:chOff x="948" y="1248"/>
            <a:chExt cx="3864" cy="2592"/>
          </a:xfrm>
        </p:grpSpPr>
        <p:pic>
          <p:nvPicPr>
            <p:cNvPr id="7" name="Picture 9" descr="Rynk%20110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 y="1248"/>
              <a:ext cx="3864" cy="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0"/>
            <p:cNvSpPr>
              <a:spLocks noChangeArrowheads="1"/>
            </p:cNvSpPr>
            <p:nvPr/>
          </p:nvSpPr>
          <p:spPr bwMode="auto">
            <a:xfrm>
              <a:off x="1632" y="2976"/>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08280"/>
            <a:ext cx="3547533" cy="323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noChangeArrowheads="1"/>
          </p:cNvSpPr>
          <p:nvPr/>
        </p:nvSpPr>
        <p:spPr>
          <a:xfrm>
            <a:off x="685800" y="5334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5 Functions of Soil</a:t>
            </a:r>
            <a:endParaRPr lang="en-US" sz="3600" b="1" dirty="0">
              <a:solidFill>
                <a:schemeClr val="accent2">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30675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pPr marL="0" lvl="1" indent="0">
              <a:buNone/>
            </a:pPr>
            <a:r>
              <a:rPr lang="en-US" sz="2800" dirty="0" smtClean="0"/>
              <a:t>#3 </a:t>
            </a:r>
            <a:r>
              <a:rPr lang="en-US" sz="2800" u="sng" dirty="0" smtClean="0"/>
              <a:t>Controls the flow and purity of water!</a:t>
            </a:r>
            <a:r>
              <a:rPr lang="en-US" sz="2800" dirty="0" smtClean="0"/>
              <a:t>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24000"/>
            <a:ext cx="28575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990850"/>
            <a:ext cx="418147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8" name="Rectangle 2"/>
          <p:cNvSpPr txBox="1">
            <a:spLocks noChangeArrowheads="1"/>
          </p:cNvSpPr>
          <p:nvPr/>
        </p:nvSpPr>
        <p:spPr>
          <a:xfrm>
            <a:off x="685800" y="5334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5 Functions of Soil</a:t>
            </a:r>
            <a:endParaRPr lang="en-US" sz="3600" b="1" dirty="0">
              <a:solidFill>
                <a:schemeClr val="accent2">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2407104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91" y="1329014"/>
            <a:ext cx="8229600" cy="3840163"/>
          </a:xfrm>
        </p:spPr>
        <p:txBody>
          <a:bodyPr/>
          <a:lstStyle/>
          <a:p>
            <a:pPr marL="0" lvl="1" indent="0">
              <a:buNone/>
            </a:pPr>
            <a:r>
              <a:rPr lang="en-US" sz="2800" dirty="0" smtClean="0"/>
              <a:t>#4 </a:t>
            </a:r>
            <a:r>
              <a:rPr lang="en-US" sz="2800" u="sng" dirty="0" smtClean="0"/>
              <a:t>Provides habitat for soil </a:t>
            </a:r>
            <a:r>
              <a:rPr lang="en-US" sz="2800" u="sng" dirty="0" smtClean="0"/>
              <a:t>organisms.</a:t>
            </a:r>
            <a:endParaRPr lang="en-US" sz="2800" dirty="0"/>
          </a:p>
          <a:p>
            <a:pPr marL="0" lvl="1" indent="0">
              <a:buNone/>
            </a:pPr>
            <a:r>
              <a:rPr lang="en-US" sz="2800" dirty="0" smtClean="0"/>
              <a:t>	- Billions of organisms per pinch of soil</a:t>
            </a:r>
            <a:r>
              <a:rPr lang="en-US" sz="2800" dirty="0"/>
              <a:t>!</a:t>
            </a:r>
            <a:endParaRPr lang="en-US" sz="2800" dirty="0" smtClean="0"/>
          </a:p>
          <a:p>
            <a:endParaRPr lang="en-US" dirty="0"/>
          </a:p>
        </p:txBody>
      </p:sp>
      <p:pic>
        <p:nvPicPr>
          <p:cNvPr id="4" name="Picture 2" descr="urop2"/>
          <p:cNvPicPr>
            <a:picLocks noChangeAspect="1" noChangeArrowheads="1"/>
          </p:cNvPicPr>
          <p:nvPr/>
        </p:nvPicPr>
        <p:blipFill>
          <a:blip r:embed="rId4">
            <a:extLst>
              <a:ext uri="{28A0092B-C50C-407E-A947-70E740481C1C}">
                <a14:useLocalDpi xmlns:a14="http://schemas.microsoft.com/office/drawing/2010/main" val="0"/>
              </a:ext>
            </a:extLst>
          </a:blip>
          <a:srcRect b="8459"/>
          <a:stretch>
            <a:fillRect/>
          </a:stretch>
        </p:blipFill>
        <p:spPr>
          <a:xfrm>
            <a:off x="3429000" y="2449590"/>
            <a:ext cx="4953000" cy="33104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8"/>
          <p:cNvSpPr txBox="1">
            <a:spLocks noChangeArrowheads="1"/>
          </p:cNvSpPr>
          <p:nvPr/>
        </p:nvSpPr>
        <p:spPr bwMode="auto">
          <a:xfrm>
            <a:off x="934460" y="3057043"/>
            <a:ext cx="1106778"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000" dirty="0">
                <a:solidFill>
                  <a:schemeClr val="bg1"/>
                </a:solidFill>
              </a:rPr>
              <a:t>Protozoa</a:t>
            </a:r>
          </a:p>
        </p:txBody>
      </p:sp>
      <p:graphicFrame>
        <p:nvGraphicFramePr>
          <p:cNvPr id="8" name="Object 7"/>
          <p:cNvGraphicFramePr>
            <a:graphicFrameLocks noChangeAspect="1"/>
          </p:cNvGraphicFramePr>
          <p:nvPr>
            <p:extLst>
              <p:ext uri="{D42A27DB-BD31-4B8C-83A1-F6EECF244321}">
                <p14:modId xmlns:p14="http://schemas.microsoft.com/office/powerpoint/2010/main" val="1502325016"/>
              </p:ext>
            </p:extLst>
          </p:nvPr>
        </p:nvGraphicFramePr>
        <p:xfrm>
          <a:off x="2041238" y="2879722"/>
          <a:ext cx="2162175" cy="3124200"/>
        </p:xfrm>
        <a:graphic>
          <a:graphicData uri="http://schemas.openxmlformats.org/presentationml/2006/ole">
            <mc:AlternateContent xmlns:mc="http://schemas.openxmlformats.org/markup-compatibility/2006">
              <mc:Choice xmlns:v="urn:schemas-microsoft-com:vml" Requires="v">
                <p:oleObj spid="_x0000_s7199" name="Photo Editor Photo" r:id="rId5" imgW="2926334" imgH="3749365" progId="MSPhotoEd.3">
                  <p:embed/>
                </p:oleObj>
              </mc:Choice>
              <mc:Fallback>
                <p:oleObj name="Photo Editor Photo" r:id="rId5" imgW="2926334" imgH="3749365"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238" y="2879722"/>
                        <a:ext cx="21621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3"/>
          <p:cNvSpPr txBox="1">
            <a:spLocks noChangeArrowheads="1"/>
          </p:cNvSpPr>
          <p:nvPr/>
        </p:nvSpPr>
        <p:spPr>
          <a:xfrm>
            <a:off x="1143000" y="4682235"/>
            <a:ext cx="9525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bg1"/>
                </a:solidFill>
              </a:rPr>
              <a:t>Soil</a:t>
            </a:r>
            <a:r>
              <a:rPr lang="en-US" sz="4800" dirty="0" smtClean="0">
                <a:solidFill>
                  <a:schemeClr val="bg1"/>
                </a:solidFill>
              </a:rPr>
              <a:t> </a:t>
            </a:r>
            <a:r>
              <a:rPr lang="en-US" sz="2000" dirty="0" smtClean="0">
                <a:solidFill>
                  <a:schemeClr val="bg1"/>
                </a:solidFill>
              </a:rPr>
              <a:t>Animals</a:t>
            </a:r>
            <a:r>
              <a:rPr lang="en-US" sz="4800" dirty="0" smtClean="0">
                <a:solidFill>
                  <a:schemeClr val="bg1"/>
                </a:solidFill>
              </a:rPr>
              <a:t> </a:t>
            </a:r>
            <a:r>
              <a:rPr lang="en-US" sz="2000" dirty="0" smtClean="0">
                <a:solidFill>
                  <a:schemeClr val="bg1"/>
                </a:solidFill>
              </a:rPr>
              <a:t>– micro, </a:t>
            </a:r>
            <a:r>
              <a:rPr lang="en-US" sz="2000" dirty="0" err="1" smtClean="0">
                <a:solidFill>
                  <a:schemeClr val="bg1"/>
                </a:solidFill>
              </a:rPr>
              <a:t>meso</a:t>
            </a:r>
            <a:r>
              <a:rPr lang="en-US" sz="2000" dirty="0" smtClean="0">
                <a:solidFill>
                  <a:schemeClr val="bg1"/>
                </a:solidFill>
              </a:rPr>
              <a:t>, macro</a:t>
            </a:r>
            <a:endParaRPr lang="en-US" sz="2000" dirty="0">
              <a:solidFill>
                <a:schemeClr val="bg1"/>
              </a:solidFill>
            </a:endParaRPr>
          </a:p>
        </p:txBody>
      </p:sp>
      <p:pic>
        <p:nvPicPr>
          <p:cNvPr id="6" name="Picture 7" descr="protozoa%201"/>
          <p:cNvPicPr>
            <a:picLocks noChangeAspect="1" noChangeArrowheads="1"/>
          </p:cNvPicPr>
          <p:nvPr/>
        </p:nvPicPr>
        <p:blipFill>
          <a:blip r:embed="rId7">
            <a:extLst>
              <a:ext uri="{28A0092B-C50C-407E-A947-70E740481C1C}">
                <a14:useLocalDpi xmlns:a14="http://schemas.microsoft.com/office/drawing/2010/main" val="0"/>
              </a:ext>
            </a:extLst>
          </a:blip>
          <a:srcRect l="3174" t="10759" r="47620"/>
          <a:stretch>
            <a:fillRect/>
          </a:stretch>
        </p:blipFill>
        <p:spPr bwMode="auto">
          <a:xfrm>
            <a:off x="518391" y="2438400"/>
            <a:ext cx="1938915" cy="26368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12" name="Rectangle 2"/>
          <p:cNvSpPr txBox="1">
            <a:spLocks noChangeArrowheads="1"/>
          </p:cNvSpPr>
          <p:nvPr/>
        </p:nvSpPr>
        <p:spPr>
          <a:xfrm>
            <a:off x="685800" y="5334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5 Functions of Soil</a:t>
            </a:r>
            <a:endParaRPr lang="en-US" sz="3600" b="1" dirty="0">
              <a:solidFill>
                <a:schemeClr val="accent2">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1593726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48591"/>
            <a:ext cx="6521938" cy="578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b="1" dirty="0"/>
              <a:t>Soil is the Basis of the Ecosystem</a:t>
            </a:r>
          </a:p>
        </p:txBody>
      </p:sp>
      <p:sp>
        <p:nvSpPr>
          <p:cNvPr id="3" name="Content Placeholder 2"/>
          <p:cNvSpPr>
            <a:spLocks noGrp="1"/>
          </p:cNvSpPr>
          <p:nvPr>
            <p:ph idx="1"/>
          </p:nvPr>
        </p:nvSpPr>
        <p:spPr>
          <a:xfrm>
            <a:off x="304800" y="5981700"/>
            <a:ext cx="6791823" cy="1752600"/>
          </a:xfrm>
        </p:spPr>
        <p:txBody>
          <a:bodyPr>
            <a:normAutofit/>
          </a:bodyPr>
          <a:lstStyle/>
          <a:p>
            <a:r>
              <a:rPr lang="en-US" sz="2800" dirty="0" smtClean="0"/>
              <a:t>There is a world under our feet!</a:t>
            </a:r>
            <a:endParaRPr lang="en-US" dirty="0"/>
          </a:p>
        </p:txBody>
      </p:sp>
    </p:spTree>
    <p:extLst>
      <p:ext uri="{BB962C8B-B14F-4D97-AF65-F5344CB8AC3E}">
        <p14:creationId xmlns:p14="http://schemas.microsoft.com/office/powerpoint/2010/main" val="20525944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078" y="1094581"/>
            <a:ext cx="8229600" cy="4525963"/>
          </a:xfrm>
        </p:spPr>
        <p:txBody>
          <a:bodyPr>
            <a:normAutofit/>
          </a:bodyPr>
          <a:lstStyle/>
          <a:p>
            <a:pPr marL="0" lvl="1" indent="0">
              <a:buNone/>
            </a:pPr>
            <a:r>
              <a:rPr lang="en-US" sz="2800" dirty="0" smtClean="0"/>
              <a:t>#5 </a:t>
            </a:r>
            <a:r>
              <a:rPr lang="en-US" sz="2800" u="sng" dirty="0" smtClean="0"/>
              <a:t>The base for building materials</a:t>
            </a:r>
            <a:r>
              <a:rPr lang="en-US" sz="2800" dirty="0" smtClean="0"/>
              <a:t>. </a:t>
            </a:r>
          </a:p>
          <a:p>
            <a:pPr marL="0" lvl="1" indent="0">
              <a:buNone/>
            </a:pPr>
            <a:r>
              <a:rPr lang="en-US" sz="2400" dirty="0" smtClean="0"/>
              <a:t>Most of human history people live in earth buildings. Other animals use soil as a building material (ants, termites, mud </a:t>
            </a:r>
            <a:r>
              <a:rPr lang="en-US" sz="2400" dirty="0" err="1" smtClean="0"/>
              <a:t>dobblers</a:t>
            </a:r>
            <a:r>
              <a:rPr lang="en-US" sz="2400" dirty="0" smtClean="0"/>
              <a:t>, et al)</a:t>
            </a:r>
          </a:p>
          <a:p>
            <a:endParaRPr lang="en-US" sz="2800" dirty="0"/>
          </a:p>
        </p:txBody>
      </p:sp>
      <p:pic>
        <p:nvPicPr>
          <p:cNvPr id="5" name="Picture 7" descr="b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7999"/>
            <a:ext cx="4354543" cy="2998001"/>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8" name="Rectangle 2"/>
          <p:cNvSpPr txBox="1">
            <a:spLocks noChangeArrowheads="1"/>
          </p:cNvSpPr>
          <p:nvPr/>
        </p:nvSpPr>
        <p:spPr>
          <a:xfrm>
            <a:off x="685800" y="3810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5 Functions of Soil</a:t>
            </a:r>
            <a:endParaRPr lang="en-US" sz="3600" b="1" dirty="0">
              <a:solidFill>
                <a:schemeClr val="accent2">
                  <a:lumMod val="50000"/>
                </a:schemeClr>
              </a:solidFill>
              <a:latin typeface="Tahoma" pitchFamily="34" charset="0"/>
              <a:cs typeface="Tahoma"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047998"/>
            <a:ext cx="3997335" cy="2998001"/>
          </a:xfrm>
          <a:prstGeom prst="rect">
            <a:avLst/>
          </a:prstGeom>
        </p:spPr>
      </p:pic>
    </p:spTree>
    <p:extLst>
      <p:ext uri="{BB962C8B-B14F-4D97-AF65-F5344CB8AC3E}">
        <p14:creationId xmlns:p14="http://schemas.microsoft.com/office/powerpoint/2010/main" val="2361735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iffsparrow_nests2.jpg"/>
          <p:cNvPicPr>
            <a:picLocks noChangeAspect="1" noChangeArrowheads="1"/>
          </p:cNvPicPr>
          <p:nvPr/>
        </p:nvPicPr>
        <p:blipFill>
          <a:blip r:embed="rId3">
            <a:lum bright="16000" contrast="18000"/>
            <a:extLst>
              <a:ext uri="{28A0092B-C50C-407E-A947-70E740481C1C}">
                <a14:useLocalDpi xmlns:a14="http://schemas.microsoft.com/office/drawing/2010/main" val="0"/>
              </a:ext>
            </a:extLst>
          </a:blip>
          <a:srcRect/>
          <a:stretch>
            <a:fillRect/>
          </a:stretch>
        </p:blipFill>
        <p:spPr bwMode="auto">
          <a:xfrm>
            <a:off x="0" y="996950"/>
            <a:ext cx="9144000" cy="6089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108583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0"/>
            <a:ext cx="6629400" cy="49672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Pet or animal 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90800"/>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wa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191000" cy="2806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iffsparrow_nest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500" y="0"/>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4343400" y="2362200"/>
            <a:ext cx="25190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effectLst>
                  <a:outerShdw blurRad="38100" dist="38100" dir="2700000" algn="tl">
                    <a:srgbClr val="FFFFFF"/>
                  </a:outerShdw>
                </a:effectLst>
              </a:rPr>
              <a:t>Cliff Swallow</a:t>
            </a:r>
          </a:p>
          <a:p>
            <a:r>
              <a:rPr lang="en-US" b="1" i="1" dirty="0" err="1">
                <a:effectLst>
                  <a:outerShdw blurRad="38100" dist="38100" dir="2700000" algn="tl">
                    <a:srgbClr val="FFFFFF"/>
                  </a:outerShdw>
                </a:effectLst>
              </a:rPr>
              <a:t>Petrochelidon</a:t>
            </a:r>
            <a:r>
              <a:rPr lang="en-US" b="1" i="1" dirty="0">
                <a:effectLst>
                  <a:outerShdw blurRad="38100" dist="38100" dir="2700000" algn="tl">
                    <a:srgbClr val="FFFFFF"/>
                  </a:outerShdw>
                </a:effectLst>
              </a:rPr>
              <a:t> </a:t>
            </a:r>
            <a:r>
              <a:rPr lang="en-US" b="1" i="1" dirty="0" err="1">
                <a:effectLst>
                  <a:outerShdw blurRad="38100" dist="38100" dir="2700000" algn="tl">
                    <a:srgbClr val="FFFFFF"/>
                  </a:outerShdw>
                </a:effectLst>
              </a:rPr>
              <a:t>pyrronota</a:t>
            </a:r>
            <a:endParaRPr lang="en-US" b="1" i="1" dirty="0">
              <a:effectLst>
                <a:outerShdw blurRad="38100" dist="38100" dir="2700000" algn="tl">
                  <a:srgbClr val="FFFFFF"/>
                </a:outerShdw>
              </a:effectLst>
            </a:endParaRPr>
          </a:p>
        </p:txBody>
      </p:sp>
    </p:spTree>
    <p:extLst>
      <p:ext uri="{BB962C8B-B14F-4D97-AF65-F5344CB8AC3E}">
        <p14:creationId xmlns:p14="http://schemas.microsoft.com/office/powerpoint/2010/main" val="4143955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905000" y="0"/>
            <a:ext cx="4572000" cy="1446550"/>
          </a:xfrm>
          <a:prstGeom prst="rect">
            <a:avLst/>
          </a:prstGeom>
        </p:spPr>
        <p:txBody>
          <a:bodyPr>
            <a:spAutoFit/>
          </a:bodyPr>
          <a:lstStyle/>
          <a:p>
            <a:pPr algn="ctr"/>
            <a:r>
              <a:rPr lang="en-US" sz="4400" b="1" u="sng" dirty="0" smtClean="0">
                <a:latin typeface="+mj-lt"/>
              </a:rPr>
              <a:t>Soil Genesis</a:t>
            </a:r>
          </a:p>
          <a:p>
            <a:pPr algn="ctr"/>
            <a:r>
              <a:rPr lang="en-US" sz="4400" b="1" dirty="0" smtClean="0">
                <a:latin typeface="+mj-lt"/>
              </a:rPr>
              <a:t>How is soil made?</a:t>
            </a:r>
            <a:endParaRPr lang="en-US" sz="4400" b="1" dirty="0">
              <a:latin typeface="+mj-lt"/>
            </a:endParaRPr>
          </a:p>
        </p:txBody>
      </p:sp>
    </p:spTree>
    <p:extLst>
      <p:ext uri="{BB962C8B-B14F-4D97-AF65-F5344CB8AC3E}">
        <p14:creationId xmlns:p14="http://schemas.microsoft.com/office/powerpoint/2010/main" val="2135482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92" y="2286000"/>
            <a:ext cx="8769708" cy="411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4400" y="1245181"/>
            <a:ext cx="7086600" cy="1815882"/>
          </a:xfrm>
          <a:prstGeom prst="rect">
            <a:avLst/>
          </a:prstGeom>
          <a:noFill/>
        </p:spPr>
        <p:txBody>
          <a:bodyPr wrap="square" rtlCol="0">
            <a:spAutoFit/>
          </a:bodyPr>
          <a:lstStyle/>
          <a:p>
            <a:r>
              <a:rPr lang="en-US" sz="2800" b="1" dirty="0"/>
              <a:t>The </a:t>
            </a:r>
            <a:r>
              <a:rPr lang="en-US" sz="2800" b="1" dirty="0" smtClean="0"/>
              <a:t>process is </a:t>
            </a:r>
            <a:r>
              <a:rPr lang="en-US" sz="2800" b="1" dirty="0"/>
              <a:t>called </a:t>
            </a:r>
            <a:r>
              <a:rPr lang="en-US" sz="2800" b="1" i="1" dirty="0" err="1" smtClean="0"/>
              <a:t>pedogenesis</a:t>
            </a:r>
            <a:r>
              <a:rPr lang="en-US" sz="2800" b="1" dirty="0" smtClean="0"/>
              <a:t>.</a:t>
            </a:r>
          </a:p>
          <a:p>
            <a:endParaRPr lang="en-US" sz="2800" b="1" dirty="0" smtClean="0"/>
          </a:p>
          <a:p>
            <a:r>
              <a:rPr lang="en-US" sz="2800" dirty="0" smtClean="0"/>
              <a:t>- Many </a:t>
            </a:r>
            <a:r>
              <a:rPr lang="en-US" sz="2800" dirty="0"/>
              <a:t>processes </a:t>
            </a:r>
            <a:r>
              <a:rPr lang="en-US" sz="2800" dirty="0" smtClean="0"/>
              <a:t>working </a:t>
            </a:r>
            <a:r>
              <a:rPr lang="en-US" sz="2800" dirty="0"/>
              <a:t>together </a:t>
            </a:r>
            <a:r>
              <a:rPr lang="en-US" sz="2800" dirty="0" smtClean="0"/>
              <a:t>lead to the formation of soil</a:t>
            </a:r>
            <a:r>
              <a:rPr lang="en-US" sz="2800" dirty="0"/>
              <a:t>.</a:t>
            </a:r>
          </a:p>
        </p:txBody>
      </p:sp>
      <p:sp>
        <p:nvSpPr>
          <p:cNvPr id="7" name="Rectangle 2"/>
          <p:cNvSpPr txBox="1">
            <a:spLocks noChangeArrowheads="1"/>
          </p:cNvSpPr>
          <p:nvPr/>
        </p:nvSpPr>
        <p:spPr>
          <a:xfrm>
            <a:off x="685800" y="3810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How is Soil Made?</a:t>
            </a:r>
            <a:endParaRPr lang="en-US" sz="3600" b="1" dirty="0">
              <a:solidFill>
                <a:schemeClr val="accent2">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1509367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10075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964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77216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2000" y="1371600"/>
            <a:ext cx="7543800" cy="1384995"/>
          </a:xfrm>
          <a:prstGeom prst="rect">
            <a:avLst/>
          </a:prstGeom>
          <a:noFill/>
        </p:spPr>
        <p:txBody>
          <a:bodyPr wrap="square" rtlCol="0">
            <a:spAutoFit/>
          </a:bodyPr>
          <a:lstStyle/>
          <a:p>
            <a:r>
              <a:rPr lang="en-US" sz="2800" b="1" u="sng" dirty="0" smtClean="0"/>
              <a:t>Step 1</a:t>
            </a:r>
            <a:r>
              <a:rPr lang="en-US" sz="2800" dirty="0" smtClean="0"/>
              <a:t>: Physical </a:t>
            </a:r>
            <a:r>
              <a:rPr lang="en-US" sz="2800" dirty="0"/>
              <a:t>and chemical weathering </a:t>
            </a:r>
            <a:r>
              <a:rPr lang="en-US" sz="2800" dirty="0" smtClean="0"/>
              <a:t>breaks rock </a:t>
            </a:r>
            <a:r>
              <a:rPr lang="en-US" sz="2800" dirty="0"/>
              <a:t>down into smaller </a:t>
            </a:r>
            <a:r>
              <a:rPr lang="en-US" sz="2800" dirty="0" smtClean="0"/>
              <a:t>piece. </a:t>
            </a:r>
          </a:p>
          <a:p>
            <a:endParaRPr lang="en-US" sz="2800" dirty="0"/>
          </a:p>
        </p:txBody>
      </p:sp>
      <p:pic>
        <p:nvPicPr>
          <p:cNvPr id="5" name="Picture 2" descr="soil science with CR1 008"/>
          <p:cNvPicPr>
            <a:picLocks noChangeAspect="1" noChangeArrowheads="1"/>
          </p:cNvPicPr>
          <p:nvPr/>
        </p:nvPicPr>
        <p:blipFill>
          <a:blip r:embed="rId3" cstate="print">
            <a:extLst>
              <a:ext uri="{28A0092B-C50C-407E-A947-70E740481C1C}">
                <a14:useLocalDpi xmlns:a14="http://schemas.microsoft.com/office/drawing/2010/main" val="0"/>
              </a:ext>
            </a:extLst>
          </a:blip>
          <a:srcRect l="12500" r="18750" b="13597"/>
          <a:stretch>
            <a:fillRect/>
          </a:stretch>
        </p:blipFill>
        <p:spPr bwMode="auto">
          <a:xfrm rot="5400000">
            <a:off x="5030377" y="2771592"/>
            <a:ext cx="3995764" cy="4231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196761"/>
            <a:ext cx="4666466" cy="338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685800" y="3810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How is Soil Made?</a:t>
            </a:r>
            <a:endParaRPr lang="en-US" sz="3600" b="1" dirty="0">
              <a:solidFill>
                <a:schemeClr val="accent2">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1025652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228600"/>
            <a:ext cx="8534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5 factors that effect soil formation</a:t>
            </a:r>
            <a:endParaRPr lang="en-US" sz="4000" b="1" dirty="0"/>
          </a:p>
        </p:txBody>
      </p:sp>
      <p:sp>
        <p:nvSpPr>
          <p:cNvPr id="3" name="Rectangle 3"/>
          <p:cNvSpPr txBox="1">
            <a:spLocks noChangeArrowheads="1"/>
          </p:cNvSpPr>
          <p:nvPr/>
        </p:nvSpPr>
        <p:spPr>
          <a:xfrm>
            <a:off x="685800" y="1981200"/>
            <a:ext cx="77724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Climate</a:t>
            </a:r>
          </a:p>
          <a:p>
            <a:r>
              <a:rPr lang="en-US" dirty="0" smtClean="0"/>
              <a:t>Organisms</a:t>
            </a:r>
          </a:p>
          <a:p>
            <a:r>
              <a:rPr lang="en-US" dirty="0" smtClean="0"/>
              <a:t>Relief/Topography</a:t>
            </a:r>
          </a:p>
          <a:p>
            <a:r>
              <a:rPr lang="en-US" dirty="0" smtClean="0"/>
              <a:t>Parent Material</a:t>
            </a:r>
          </a:p>
          <a:p>
            <a:r>
              <a:rPr lang="en-US" dirty="0" smtClean="0"/>
              <a:t>Time</a:t>
            </a:r>
            <a:endParaRPr lang="en-US" dirty="0"/>
          </a:p>
        </p:txBody>
      </p:sp>
      <p:grpSp>
        <p:nvGrpSpPr>
          <p:cNvPr id="4" name="Group 4"/>
          <p:cNvGrpSpPr>
            <a:grpSpLocks/>
          </p:cNvGrpSpPr>
          <p:nvPr/>
        </p:nvGrpSpPr>
        <p:grpSpPr bwMode="auto">
          <a:xfrm>
            <a:off x="3581400" y="2286000"/>
            <a:ext cx="4038600" cy="2393950"/>
            <a:chOff x="2256" y="1440"/>
            <a:chExt cx="2544" cy="1508"/>
          </a:xfrm>
        </p:grpSpPr>
        <p:sp>
          <p:nvSpPr>
            <p:cNvPr id="5" name="Text Box 5"/>
            <p:cNvSpPr txBox="1">
              <a:spLocks noChangeArrowheads="1"/>
            </p:cNvSpPr>
            <p:nvPr/>
          </p:nvSpPr>
          <p:spPr bwMode="auto">
            <a:xfrm>
              <a:off x="2256" y="1440"/>
              <a:ext cx="201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Active Factors</a:t>
              </a:r>
            </a:p>
          </p:txBody>
        </p:sp>
        <p:sp>
          <p:nvSpPr>
            <p:cNvPr id="6" name="Text Box 6"/>
            <p:cNvSpPr txBox="1">
              <a:spLocks noChangeArrowheads="1"/>
            </p:cNvSpPr>
            <p:nvPr/>
          </p:nvSpPr>
          <p:spPr bwMode="auto">
            <a:xfrm>
              <a:off x="3120" y="2352"/>
              <a:ext cx="1680"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Passive Factors</a:t>
              </a:r>
            </a:p>
          </p:txBody>
        </p:sp>
      </p:grpSp>
      <p:sp>
        <p:nvSpPr>
          <p:cNvPr id="7" name="Text Box 7"/>
          <p:cNvSpPr txBox="1">
            <a:spLocks noChangeArrowheads="1"/>
          </p:cNvSpPr>
          <p:nvPr/>
        </p:nvSpPr>
        <p:spPr bwMode="auto">
          <a:xfrm>
            <a:off x="2667000" y="990600"/>
            <a:ext cx="4114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400" b="1" dirty="0" err="1" smtClean="0">
                <a:solidFill>
                  <a:schemeClr val="accent2"/>
                </a:solidFill>
                <a:effectLst>
                  <a:outerShdw blurRad="38100" dist="38100" dir="2700000" algn="tl">
                    <a:srgbClr val="000000"/>
                  </a:outerShdw>
                </a:effectLst>
              </a:rPr>
              <a:t>Cl</a:t>
            </a:r>
            <a:r>
              <a:rPr lang="en-US" sz="4400" b="1" dirty="0" smtClean="0">
                <a:solidFill>
                  <a:schemeClr val="accent2"/>
                </a:solidFill>
                <a:effectLst>
                  <a:outerShdw blurRad="38100" dist="38100" dir="2700000" algn="tl">
                    <a:srgbClr val="000000"/>
                  </a:outerShdw>
                </a:effectLst>
              </a:rPr>
              <a:t>, O, R, P, T</a:t>
            </a:r>
            <a:endParaRPr lang="en-US" sz="4400" b="1" dirty="0">
              <a:solidFill>
                <a:schemeClr val="accent2"/>
              </a:solidFill>
              <a:effectLst>
                <a:outerShdw blurRad="38100" dist="38100" dir="2700000" algn="tl">
                  <a:srgbClr val="000000"/>
                </a:outerShdw>
              </a:effectLst>
            </a:endParaRPr>
          </a:p>
        </p:txBody>
      </p:sp>
      <p:sp>
        <p:nvSpPr>
          <p:cNvPr id="8" name="AutoShape 8"/>
          <p:cNvSpPr>
            <a:spLocks/>
          </p:cNvSpPr>
          <p:nvPr/>
        </p:nvSpPr>
        <p:spPr bwMode="auto">
          <a:xfrm>
            <a:off x="4419600" y="3352800"/>
            <a:ext cx="457200" cy="1676400"/>
          </a:xfrm>
          <a:prstGeom prst="rightBrace">
            <a:avLst>
              <a:gd name="adj1" fmla="val 30556"/>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utoShape 9"/>
          <p:cNvSpPr>
            <a:spLocks/>
          </p:cNvSpPr>
          <p:nvPr/>
        </p:nvSpPr>
        <p:spPr bwMode="auto">
          <a:xfrm>
            <a:off x="3276600" y="2209800"/>
            <a:ext cx="152400" cy="762000"/>
          </a:xfrm>
          <a:prstGeom prst="rightBrace">
            <a:avLst>
              <a:gd name="adj1" fmla="val 41667"/>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42037436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ock_tree030208a"/>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a:off x="4876800" y="1076050"/>
            <a:ext cx="4038600" cy="53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3096" y="1142311"/>
            <a:ext cx="4750904" cy="3231654"/>
          </a:xfrm>
          <a:prstGeom prst="rect">
            <a:avLst/>
          </a:prstGeom>
          <a:noFill/>
        </p:spPr>
        <p:txBody>
          <a:bodyPr wrap="square" rtlCol="0">
            <a:spAutoFit/>
          </a:bodyPr>
          <a:lstStyle/>
          <a:p>
            <a:pPr marL="609600" indent="-609600">
              <a:buFont typeface="Arial" pitchFamily="34" charset="0"/>
              <a:buChar char="•"/>
            </a:pPr>
            <a:r>
              <a:rPr lang="en-US" sz="2800" dirty="0" smtClean="0"/>
              <a:t>Freeze-thaw   </a:t>
            </a:r>
            <a:endParaRPr lang="en-US" sz="2800" dirty="0"/>
          </a:p>
          <a:p>
            <a:pPr marL="609600" indent="-609600">
              <a:buFont typeface="Arial" pitchFamily="34" charset="0"/>
              <a:buChar char="•"/>
            </a:pPr>
            <a:r>
              <a:rPr lang="en-US" sz="2800" dirty="0"/>
              <a:t>Uneven heating (exfoliation) </a:t>
            </a:r>
          </a:p>
          <a:p>
            <a:pPr marL="609600" indent="-609600">
              <a:buFont typeface="Arial" pitchFamily="34" charset="0"/>
              <a:buChar char="•"/>
            </a:pPr>
            <a:r>
              <a:rPr lang="en-US" sz="2800" dirty="0"/>
              <a:t>Shrink-swell (dry-moist)</a:t>
            </a:r>
          </a:p>
          <a:p>
            <a:pPr marL="609600" indent="-609600">
              <a:buFont typeface="Arial" pitchFamily="34" charset="0"/>
              <a:buChar char="•"/>
            </a:pPr>
            <a:r>
              <a:rPr lang="en-US" sz="2800" dirty="0"/>
              <a:t>Abrasion (water, wind, ice)</a:t>
            </a:r>
          </a:p>
          <a:p>
            <a:pPr marL="609600" indent="-609600">
              <a:buFont typeface="Arial" pitchFamily="34" charset="0"/>
              <a:buChar char="•"/>
            </a:pPr>
            <a:r>
              <a:rPr lang="en-US" sz="2800" dirty="0" smtClean="0"/>
              <a:t>Organisms (like tree roots) </a:t>
            </a:r>
            <a:endParaRPr lang="en-US" sz="2800" dirty="0"/>
          </a:p>
          <a:p>
            <a:r>
              <a:rPr lang="en-US" dirty="0"/>
              <a:t/>
            </a:r>
            <a:br>
              <a:rPr lang="en-US" dirty="0"/>
            </a:br>
            <a:endParaRPr lang="en-US" dirty="0"/>
          </a:p>
        </p:txBody>
      </p:sp>
      <p:sp>
        <p:nvSpPr>
          <p:cNvPr id="3" name="TextBox 2"/>
          <p:cNvSpPr txBox="1"/>
          <p:nvPr/>
        </p:nvSpPr>
        <p:spPr>
          <a:xfrm>
            <a:off x="1066800" y="381000"/>
            <a:ext cx="6248400" cy="523220"/>
          </a:xfrm>
          <a:prstGeom prst="rect">
            <a:avLst/>
          </a:prstGeom>
          <a:noFill/>
        </p:spPr>
        <p:txBody>
          <a:bodyPr wrap="square" rtlCol="0">
            <a:spAutoFit/>
          </a:bodyPr>
          <a:lstStyle/>
          <a:p>
            <a:r>
              <a:rPr lang="en-US" sz="2800" b="1" dirty="0" smtClean="0"/>
              <a:t>Rock Weathering – Physical Causes</a:t>
            </a:r>
            <a:endParaRPr lang="en-US" sz="2800" b="1" dirty="0"/>
          </a:p>
        </p:txBody>
      </p:sp>
    </p:spTree>
    <p:extLst>
      <p:ext uri="{BB962C8B-B14F-4D97-AF65-F5344CB8AC3E}">
        <p14:creationId xmlns:p14="http://schemas.microsoft.com/office/powerpoint/2010/main" val="3322494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467076"/>
            <a:ext cx="6858000" cy="2419124"/>
          </a:xfrm>
          <a:prstGeom prst="rect">
            <a:avLst/>
          </a:prstGeom>
          <a:noFill/>
        </p:spPr>
        <p:txBody>
          <a:bodyPr wrap="square" rtlCol="0">
            <a:spAutoFit/>
          </a:bodyPr>
          <a:lstStyle/>
          <a:p>
            <a:pPr marL="609600" indent="-609600">
              <a:lnSpc>
                <a:spcPct val="90000"/>
              </a:lnSpc>
              <a:buFont typeface="Arial" pitchFamily="34" charset="0"/>
              <a:buChar char="•"/>
            </a:pPr>
            <a:r>
              <a:rPr lang="en-US" sz="2800" b="1" dirty="0"/>
              <a:t>Oxidation</a:t>
            </a:r>
            <a:r>
              <a:rPr lang="en-US" sz="2800" dirty="0"/>
              <a:t> </a:t>
            </a:r>
            <a:r>
              <a:rPr lang="en-US" sz="2800" dirty="0" smtClean="0"/>
              <a:t>- </a:t>
            </a:r>
            <a:r>
              <a:rPr lang="en-US" sz="2800" dirty="0"/>
              <a:t>oxygen interacts chemically with minerals</a:t>
            </a:r>
            <a:endParaRPr lang="en-US" sz="2800" dirty="0" smtClean="0"/>
          </a:p>
          <a:p>
            <a:pPr marL="609600" indent="-609600">
              <a:lnSpc>
                <a:spcPct val="90000"/>
              </a:lnSpc>
              <a:buFont typeface="Arial" pitchFamily="34" charset="0"/>
              <a:buChar char="•"/>
            </a:pPr>
            <a:r>
              <a:rPr lang="en-US" sz="2800" b="1" dirty="0"/>
              <a:t>Hydration</a:t>
            </a:r>
            <a:r>
              <a:rPr lang="en-US" sz="2800" dirty="0"/>
              <a:t> </a:t>
            </a:r>
            <a:r>
              <a:rPr lang="en-US" sz="2800" dirty="0" smtClean="0"/>
              <a:t>- </a:t>
            </a:r>
            <a:r>
              <a:rPr lang="en-US" sz="2800" dirty="0"/>
              <a:t>water interacts chemically with minerals</a:t>
            </a:r>
            <a:endParaRPr lang="en-US" sz="2800" dirty="0" smtClean="0"/>
          </a:p>
          <a:p>
            <a:pPr marL="609600" indent="-609600">
              <a:lnSpc>
                <a:spcPct val="90000"/>
              </a:lnSpc>
              <a:buFont typeface="Arial" pitchFamily="34" charset="0"/>
              <a:buChar char="•"/>
            </a:pPr>
            <a:r>
              <a:rPr lang="en-US" sz="2800" b="1" dirty="0"/>
              <a:t>Carbonation</a:t>
            </a:r>
            <a:r>
              <a:rPr lang="en-US" sz="2800" dirty="0"/>
              <a:t> </a:t>
            </a:r>
            <a:r>
              <a:rPr lang="en-US" sz="2800" dirty="0" smtClean="0"/>
              <a:t>- </a:t>
            </a:r>
            <a:r>
              <a:rPr lang="en-US" sz="2800" dirty="0"/>
              <a:t>carbon dioxide interacts chemically with minerals</a:t>
            </a:r>
            <a:endParaRPr lang="en-US" sz="2800" dirty="0" smtClean="0"/>
          </a:p>
        </p:txBody>
      </p:sp>
      <p:sp>
        <p:nvSpPr>
          <p:cNvPr id="3" name="TextBox 2"/>
          <p:cNvSpPr txBox="1"/>
          <p:nvPr/>
        </p:nvSpPr>
        <p:spPr>
          <a:xfrm>
            <a:off x="1066800" y="619780"/>
            <a:ext cx="6248400" cy="523220"/>
          </a:xfrm>
          <a:prstGeom prst="rect">
            <a:avLst/>
          </a:prstGeom>
          <a:noFill/>
        </p:spPr>
        <p:txBody>
          <a:bodyPr wrap="square" rtlCol="0">
            <a:spAutoFit/>
          </a:bodyPr>
          <a:lstStyle/>
          <a:p>
            <a:r>
              <a:rPr lang="en-US" sz="2800" b="1" dirty="0" smtClean="0"/>
              <a:t>Rock Weathering – Chemical Causes</a:t>
            </a:r>
            <a:endParaRPr lang="en-US" sz="2800" b="1"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987241"/>
            <a:ext cx="3924300" cy="261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5435378"/>
            <a:ext cx="1981200" cy="646331"/>
          </a:xfrm>
          <a:prstGeom prst="rect">
            <a:avLst/>
          </a:prstGeom>
          <a:noFill/>
        </p:spPr>
        <p:txBody>
          <a:bodyPr wrap="square" rtlCol="0">
            <a:spAutoFit/>
          </a:bodyPr>
          <a:lstStyle/>
          <a:p>
            <a:r>
              <a:rPr lang="en-US" dirty="0" smtClean="0"/>
              <a:t>Carbonation at the Oregon Caves.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4471" y="4373335"/>
            <a:ext cx="2449562" cy="1841395"/>
          </a:xfrm>
          <a:prstGeom prst="rect">
            <a:avLst/>
          </a:prstGeom>
        </p:spPr>
      </p:pic>
    </p:spTree>
    <p:extLst>
      <p:ext uri="{BB962C8B-B14F-4D97-AF65-F5344CB8AC3E}">
        <p14:creationId xmlns:p14="http://schemas.microsoft.com/office/powerpoint/2010/main" val="1978796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392972"/>
            <a:ext cx="7315200" cy="1508105"/>
          </a:xfrm>
          <a:prstGeom prst="rect">
            <a:avLst/>
          </a:prstGeom>
          <a:noFill/>
        </p:spPr>
        <p:txBody>
          <a:bodyPr wrap="square" rtlCol="0">
            <a:spAutoFit/>
          </a:bodyPr>
          <a:lstStyle/>
          <a:p>
            <a:r>
              <a:rPr lang="en-US" sz="2800" b="1" dirty="0" smtClean="0"/>
              <a:t>Step 2: </a:t>
            </a:r>
            <a:r>
              <a:rPr lang="en-US" sz="2800" i="1" u="sng" dirty="0" smtClean="0"/>
              <a:t>Pioneer </a:t>
            </a:r>
            <a:r>
              <a:rPr lang="en-US" sz="2800" i="1" u="sng" dirty="0"/>
              <a:t>species</a:t>
            </a:r>
            <a:r>
              <a:rPr lang="en-US" sz="2800" dirty="0"/>
              <a:t> of plants can take </a:t>
            </a:r>
            <a:r>
              <a:rPr lang="en-US" sz="2800" dirty="0" smtClean="0"/>
              <a:t>root.</a:t>
            </a:r>
          </a:p>
          <a:p>
            <a:endParaRPr lang="en-US" sz="2800" dirty="0"/>
          </a:p>
          <a:p>
            <a:r>
              <a:rPr lang="en-US" dirty="0"/>
              <a:t/>
            </a:r>
            <a:br>
              <a:rPr lang="en-US" dirty="0"/>
            </a:br>
            <a:endParaRPr lang="en-US" dirty="0"/>
          </a:p>
        </p:txBody>
      </p:sp>
      <p:pic>
        <p:nvPicPr>
          <p:cNvPr id="4" name="Picture 121" descr="Lichen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441973"/>
            <a:ext cx="4764156" cy="39588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2286000"/>
            <a:ext cx="3352800" cy="3016210"/>
          </a:xfrm>
          <a:prstGeom prst="rect">
            <a:avLst/>
          </a:prstGeom>
          <a:noFill/>
        </p:spPr>
        <p:txBody>
          <a:bodyPr wrap="square" rtlCol="0">
            <a:spAutoFit/>
          </a:bodyPr>
          <a:lstStyle/>
          <a:p>
            <a:pPr marL="457200" indent="-457200">
              <a:buFont typeface="Arial" pitchFamily="34" charset="0"/>
              <a:buChar char="•"/>
            </a:pPr>
            <a:r>
              <a:rPr lang="en-US" sz="2400" dirty="0"/>
              <a:t>Plants change the soil </a:t>
            </a:r>
            <a:r>
              <a:rPr lang="en-US" sz="2400" dirty="0" smtClean="0"/>
              <a:t>chemically.</a:t>
            </a:r>
          </a:p>
          <a:p>
            <a:pPr marL="457200" indent="-457200">
              <a:buFont typeface="Arial" pitchFamily="34" charset="0"/>
              <a:buChar char="•"/>
            </a:pPr>
            <a:endParaRPr lang="en-US" sz="2800" dirty="0" smtClean="0"/>
          </a:p>
          <a:p>
            <a:pPr marL="457200" indent="-457200">
              <a:buFont typeface="Arial" pitchFamily="34" charset="0"/>
              <a:buChar char="•"/>
            </a:pPr>
            <a:r>
              <a:rPr lang="en-US" sz="2400" dirty="0" smtClean="0"/>
              <a:t>Adds </a:t>
            </a:r>
            <a:r>
              <a:rPr lang="en-US" sz="2400" dirty="0"/>
              <a:t>organic matter when plant parts </a:t>
            </a:r>
            <a:r>
              <a:rPr lang="en-US" sz="2400" dirty="0" smtClean="0"/>
              <a:t>die and further break up rocks and form soils. </a:t>
            </a:r>
            <a:endParaRPr lang="en-US" sz="2400" dirty="0"/>
          </a:p>
          <a:p>
            <a:endParaRPr lang="en-US" dirty="0"/>
          </a:p>
        </p:txBody>
      </p:sp>
      <p:sp>
        <p:nvSpPr>
          <p:cNvPr id="8" name="Rectangle 2"/>
          <p:cNvSpPr txBox="1">
            <a:spLocks noChangeArrowheads="1"/>
          </p:cNvSpPr>
          <p:nvPr/>
        </p:nvSpPr>
        <p:spPr>
          <a:xfrm>
            <a:off x="685800" y="3810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How is Soil Made?</a:t>
            </a:r>
            <a:endParaRPr lang="en-US" sz="3600" b="1" dirty="0">
              <a:solidFill>
                <a:schemeClr val="accent2">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391569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371600"/>
            <a:ext cx="7391400" cy="2677656"/>
          </a:xfrm>
          <a:prstGeom prst="rect">
            <a:avLst/>
          </a:prstGeom>
          <a:noFill/>
        </p:spPr>
        <p:txBody>
          <a:bodyPr wrap="square" rtlCol="0">
            <a:spAutoFit/>
          </a:bodyPr>
          <a:lstStyle/>
          <a:p>
            <a:r>
              <a:rPr lang="en-US" sz="2800" b="1" u="sng" dirty="0" smtClean="0"/>
              <a:t>Translocation: </a:t>
            </a:r>
          </a:p>
          <a:p>
            <a:r>
              <a:rPr lang="en-US" sz="2800" dirty="0" smtClean="0"/>
              <a:t>Various soils, </a:t>
            </a:r>
            <a:r>
              <a:rPr lang="en-US" sz="2800" dirty="0"/>
              <a:t>like clays, organic matter, salts, etc., are </a:t>
            </a:r>
            <a:r>
              <a:rPr lang="en-US" sz="2800" i="1" u="sng" dirty="0" err="1"/>
              <a:t>translocated</a:t>
            </a:r>
            <a:r>
              <a:rPr lang="en-US" sz="2800" dirty="0"/>
              <a:t> (moved) to deeper soil horizons (layers), and further </a:t>
            </a:r>
            <a:r>
              <a:rPr lang="en-US" sz="2800" dirty="0" smtClean="0"/>
              <a:t>develop </a:t>
            </a:r>
            <a:r>
              <a:rPr lang="en-US" sz="2800" dirty="0"/>
              <a:t>the </a:t>
            </a:r>
            <a:r>
              <a:rPr lang="en-US" sz="2800" dirty="0" smtClean="0"/>
              <a:t>soil.</a:t>
            </a:r>
            <a:r>
              <a:rPr lang="en-US" sz="2800" dirty="0"/>
              <a:t/>
            </a:r>
            <a:br>
              <a:rPr lang="en-US" sz="2800" dirty="0"/>
            </a:br>
            <a:r>
              <a:rPr lang="en-US" sz="2800" dirty="0"/>
              <a:t/>
            </a:r>
            <a:br>
              <a:rPr lang="en-US" sz="2800" dirty="0"/>
            </a:br>
            <a:endParaRPr lang="en-US" sz="2800" dirty="0"/>
          </a:p>
        </p:txBody>
      </p:sp>
      <p:sp>
        <p:nvSpPr>
          <p:cNvPr id="5"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6" name="Rectangle 2"/>
          <p:cNvSpPr txBox="1">
            <a:spLocks noChangeArrowheads="1"/>
          </p:cNvSpPr>
          <p:nvPr/>
        </p:nvSpPr>
        <p:spPr>
          <a:xfrm>
            <a:off x="685800" y="3810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latin typeface="Tahoma" pitchFamily="34" charset="0"/>
                <a:cs typeface="Tahoma" pitchFamily="34" charset="0"/>
              </a:rPr>
              <a:t>How is Soil Made?</a:t>
            </a:r>
            <a:endParaRPr lang="en-US" sz="3600" b="1" dirty="0">
              <a:solidFill>
                <a:schemeClr val="accent2">
                  <a:lumMod val="50000"/>
                </a:schemeClr>
              </a:solidFill>
              <a:latin typeface="Tahoma" pitchFamily="34" charset="0"/>
              <a:cs typeface="Tahoma" pitchFamily="34" charset="0"/>
            </a:endParaRPr>
          </a:p>
        </p:txBody>
      </p:sp>
    </p:spTree>
    <p:extLst>
      <p:ext uri="{BB962C8B-B14F-4D97-AF65-F5344CB8AC3E}">
        <p14:creationId xmlns:p14="http://schemas.microsoft.com/office/powerpoint/2010/main" val="2908729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soil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304800"/>
            <a:ext cx="554926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7920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52400"/>
            <a:ext cx="8778240" cy="6705600"/>
          </a:xfrm>
          <a:prstGeom prst="rect">
            <a:avLst/>
          </a:prstGeom>
        </p:spPr>
      </p:pic>
    </p:spTree>
    <p:extLst>
      <p:ext uri="{BB962C8B-B14F-4D97-AF65-F5344CB8AC3E}">
        <p14:creationId xmlns:p14="http://schemas.microsoft.com/office/powerpoint/2010/main" val="2053183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28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3 Types of Rocks</a:t>
            </a:r>
            <a:endParaRPr lang="en-US" sz="6000" b="1" dirty="0">
              <a:solidFill>
                <a:srgbClr val="FF3399"/>
              </a:solidFill>
            </a:endParaRPr>
          </a:p>
        </p:txBody>
      </p:sp>
      <p:sp>
        <p:nvSpPr>
          <p:cNvPr id="3" name="Rectangle 3"/>
          <p:cNvSpPr txBox="1">
            <a:spLocks noChangeArrowheads="1"/>
          </p:cNvSpPr>
          <p:nvPr/>
        </p:nvSpPr>
        <p:spPr>
          <a:xfrm>
            <a:off x="311150" y="1217612"/>
            <a:ext cx="38100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smtClean="0">
                <a:solidFill>
                  <a:schemeClr val="tx2"/>
                </a:solidFill>
              </a:rPr>
              <a:t>Igneous - </a:t>
            </a:r>
            <a:endParaRPr lang="en-US" sz="1400" b="1" dirty="0" smtClean="0">
              <a:solidFill>
                <a:schemeClr val="tx2"/>
              </a:solidFill>
            </a:endParaRPr>
          </a:p>
          <a:p>
            <a:endParaRPr lang="en-US" sz="1400" b="1" dirty="0" smtClean="0"/>
          </a:p>
          <a:p>
            <a:r>
              <a:rPr lang="en-US" sz="2800" b="1" dirty="0" smtClean="0">
                <a:solidFill>
                  <a:schemeClr val="tx2"/>
                </a:solidFill>
              </a:rPr>
              <a:t>Sedimentary - </a:t>
            </a:r>
          </a:p>
          <a:p>
            <a:pPr marL="0" indent="0">
              <a:buNone/>
            </a:pPr>
            <a:endParaRPr lang="en-US" sz="1400" b="1" dirty="0" smtClean="0"/>
          </a:p>
          <a:p>
            <a:endParaRPr lang="en-US" sz="1400" b="1" dirty="0" smtClean="0"/>
          </a:p>
          <a:p>
            <a:r>
              <a:rPr lang="en-US" sz="2800" b="1" dirty="0" smtClean="0">
                <a:solidFill>
                  <a:schemeClr val="tx2"/>
                </a:solidFill>
              </a:rPr>
              <a:t>Metamorphic </a:t>
            </a:r>
            <a:r>
              <a:rPr lang="en-US" sz="2800" b="1" dirty="0" smtClean="0">
                <a:solidFill>
                  <a:schemeClr val="tx2"/>
                </a:solidFill>
                <a:effectLst>
                  <a:outerShdw blurRad="38100" dist="38100" dir="2700000" algn="tl">
                    <a:srgbClr val="000000"/>
                  </a:outerShdw>
                </a:effectLst>
              </a:rPr>
              <a:t>- </a:t>
            </a:r>
            <a:endParaRPr lang="en-US" sz="2800" b="1" dirty="0">
              <a:solidFill>
                <a:schemeClr val="tx2"/>
              </a:solidFill>
              <a:effectLst>
                <a:outerShdw blurRad="38100" dist="38100" dir="2700000" algn="tl">
                  <a:srgbClr val="000000"/>
                </a:outerShdw>
              </a:effectLst>
            </a:endParaRPr>
          </a:p>
        </p:txBody>
      </p:sp>
      <p:sp>
        <p:nvSpPr>
          <p:cNvPr id="4" name="Text Box 4"/>
          <p:cNvSpPr txBox="1">
            <a:spLocks noChangeArrowheads="1"/>
          </p:cNvSpPr>
          <p:nvPr/>
        </p:nvSpPr>
        <p:spPr bwMode="auto">
          <a:xfrm>
            <a:off x="2286000" y="1349829"/>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dirty="0"/>
              <a:t>Cooled magma (e.g., granite, basalt)</a:t>
            </a:r>
          </a:p>
        </p:txBody>
      </p:sp>
      <p:sp>
        <p:nvSpPr>
          <p:cNvPr id="5" name="Text Box 5"/>
          <p:cNvSpPr txBox="1">
            <a:spLocks noChangeArrowheads="1"/>
          </p:cNvSpPr>
          <p:nvPr/>
        </p:nvSpPr>
        <p:spPr bwMode="auto">
          <a:xfrm>
            <a:off x="2971800" y="2098448"/>
            <a:ext cx="6324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Formed from eroded materials compressed into a solid mass (e.g., </a:t>
            </a:r>
            <a:r>
              <a:rPr lang="en-US" dirty="0" smtClean="0"/>
              <a:t>limestone, sandstone, </a:t>
            </a:r>
            <a:r>
              <a:rPr lang="en-US" dirty="0"/>
              <a:t>shale)</a:t>
            </a:r>
          </a:p>
        </p:txBody>
      </p:sp>
      <p:sp>
        <p:nvSpPr>
          <p:cNvPr id="6" name="Text Box 6"/>
          <p:cNvSpPr txBox="1">
            <a:spLocks noChangeArrowheads="1"/>
          </p:cNvSpPr>
          <p:nvPr/>
        </p:nvSpPr>
        <p:spPr bwMode="auto">
          <a:xfrm>
            <a:off x="3060700" y="3825875"/>
            <a:ext cx="5168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dirty="0"/>
              <a:t>Igneous or sedimentary rock transformed by heat and pressure (e.g., marble, slate)</a:t>
            </a:r>
          </a:p>
        </p:txBody>
      </p:sp>
      <p:sp>
        <p:nvSpPr>
          <p:cNvPr id="9" name="Text Box 9"/>
          <p:cNvSpPr txBox="1">
            <a:spLocks noChangeArrowheads="1"/>
          </p:cNvSpPr>
          <p:nvPr/>
        </p:nvSpPr>
        <p:spPr bwMode="auto">
          <a:xfrm>
            <a:off x="3060700" y="3134405"/>
            <a:ext cx="5397500"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dirty="0"/>
              <a:t>Igneous or sedimentary rock transformed by heat and pressure (e.g., marble, </a:t>
            </a:r>
            <a:r>
              <a:rPr lang="en-US" dirty="0">
                <a:solidFill>
                  <a:schemeClr val="tx2"/>
                </a:solidFill>
              </a:rPr>
              <a:t>slate</a:t>
            </a:r>
            <a:r>
              <a:rPr lang="en-US" dirty="0"/>
              <a:t>)</a:t>
            </a:r>
          </a:p>
        </p:txBody>
      </p:sp>
      <p:sp>
        <p:nvSpPr>
          <p:cNvPr id="16"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361072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828800"/>
            <a:ext cx="6629400" cy="2800767"/>
          </a:xfrm>
          <a:prstGeom prst="rect">
            <a:avLst/>
          </a:prstGeom>
          <a:noFill/>
        </p:spPr>
        <p:txBody>
          <a:bodyPr wrap="square" rtlCol="0">
            <a:spAutoFit/>
          </a:bodyPr>
          <a:lstStyle/>
          <a:p>
            <a:pPr algn="ctr"/>
            <a:r>
              <a:rPr lang="en-US" sz="4400" dirty="0" smtClean="0"/>
              <a:t>Thanks to James Cassidy, </a:t>
            </a:r>
            <a:r>
              <a:rPr lang="en-US" sz="4400" dirty="0" smtClean="0"/>
              <a:t>at Oregon State University </a:t>
            </a:r>
            <a:r>
              <a:rPr lang="en-US" sz="4400" dirty="0" smtClean="0"/>
              <a:t>Soil Science Dept. for help with slides and </a:t>
            </a:r>
            <a:r>
              <a:rPr lang="en-US" sz="4400" dirty="0" smtClean="0"/>
              <a:t>information.</a:t>
            </a:r>
            <a:endParaRPr lang="en-US" sz="4400" dirty="0"/>
          </a:p>
        </p:txBody>
      </p:sp>
      <p:sp>
        <p:nvSpPr>
          <p:cNvPr id="3" name="Subtitle 2"/>
          <p:cNvSpPr txBox="1">
            <a:spLocks/>
          </p:cNvSpPr>
          <p:nvPr/>
        </p:nvSpPr>
        <p:spPr>
          <a:xfrm>
            <a:off x="2331554" y="5918709"/>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3421769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7596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676400" y="685800"/>
            <a:ext cx="5750453" cy="43128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Tree>
    <p:extLst>
      <p:ext uri="{BB962C8B-B14F-4D97-AF65-F5344CB8AC3E}">
        <p14:creationId xmlns:p14="http://schemas.microsoft.com/office/powerpoint/2010/main" val="1509287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0263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m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495800"/>
            <a:ext cx="842963" cy="1392238"/>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earth-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609600"/>
            <a:ext cx="2944813" cy="48133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2" name="TextBox 1"/>
          <p:cNvSpPr txBox="1"/>
          <p:nvPr/>
        </p:nvSpPr>
        <p:spPr>
          <a:xfrm>
            <a:off x="3886200" y="1371600"/>
            <a:ext cx="1841697" cy="523220"/>
          </a:xfrm>
          <a:prstGeom prst="rect">
            <a:avLst/>
          </a:prstGeom>
          <a:noFill/>
        </p:spPr>
        <p:txBody>
          <a:bodyPr wrap="square" rtlCol="0">
            <a:spAutoFit/>
          </a:bodyPr>
          <a:lstStyle/>
          <a:p>
            <a:r>
              <a:rPr lang="en-US" sz="2800" dirty="0" smtClean="0"/>
              <a:t>Earth</a:t>
            </a:r>
            <a:endParaRPr lang="en-US" sz="2800" dirty="0"/>
          </a:p>
        </p:txBody>
      </p:sp>
      <p:sp>
        <p:nvSpPr>
          <p:cNvPr id="3" name="TextBox 2"/>
          <p:cNvSpPr txBox="1"/>
          <p:nvPr/>
        </p:nvSpPr>
        <p:spPr>
          <a:xfrm>
            <a:off x="6096000" y="4495800"/>
            <a:ext cx="1295400" cy="523220"/>
          </a:xfrm>
          <a:prstGeom prst="rect">
            <a:avLst/>
          </a:prstGeom>
          <a:noFill/>
        </p:spPr>
        <p:txBody>
          <a:bodyPr wrap="square" rtlCol="0">
            <a:spAutoFit/>
          </a:bodyPr>
          <a:lstStyle/>
          <a:p>
            <a:r>
              <a:rPr lang="en-US" sz="2800" dirty="0" smtClean="0"/>
              <a:t>Moon</a:t>
            </a:r>
            <a:endParaRPr lang="en-US" sz="2800" dirty="0"/>
          </a:p>
        </p:txBody>
      </p:sp>
    </p:spTree>
    <p:extLst>
      <p:ext uri="{BB962C8B-B14F-4D97-AF65-F5344CB8AC3E}">
        <p14:creationId xmlns:p14="http://schemas.microsoft.com/office/powerpoint/2010/main" val="1974888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007596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353" r="3529" b="2745"/>
          <a:stretch>
            <a:fillRect/>
          </a:stretch>
        </p:blipFill>
        <p:spPr>
          <a:xfrm>
            <a:off x="0" y="2628900"/>
            <a:ext cx="5638800"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962400" y="0"/>
            <a:ext cx="5181600" cy="4530725"/>
          </a:xfrm>
          <a:prstGeom prst="rect">
            <a:avLst/>
          </a:prstGeom>
          <a:noFill/>
          <a:ln/>
        </p:spPr>
      </p:pic>
      <p:sp>
        <p:nvSpPr>
          <p:cNvPr id="6" name="Text Box 4"/>
          <p:cNvSpPr txBox="1">
            <a:spLocks noChangeArrowheads="1"/>
          </p:cNvSpPr>
          <p:nvPr/>
        </p:nvSpPr>
        <p:spPr bwMode="auto">
          <a:xfrm>
            <a:off x="2432050" y="228600"/>
            <a:ext cx="1035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chemeClr val="tx2"/>
                </a:solidFill>
              </a:rPr>
              <a:t>Earth</a:t>
            </a:r>
          </a:p>
        </p:txBody>
      </p:sp>
      <p:sp>
        <p:nvSpPr>
          <p:cNvPr id="7" name="Text Box 5"/>
          <p:cNvSpPr txBox="1">
            <a:spLocks noChangeArrowheads="1"/>
          </p:cNvSpPr>
          <p:nvPr/>
        </p:nvSpPr>
        <p:spPr bwMode="auto">
          <a:xfrm>
            <a:off x="5751513" y="5029200"/>
            <a:ext cx="33924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solidFill>
                  <a:schemeClr val="tx2"/>
                </a:solidFill>
              </a:rPr>
              <a:t>The rest of the universe</a:t>
            </a:r>
          </a:p>
        </p:txBody>
      </p:sp>
    </p:spTree>
    <p:extLst>
      <p:ext uri="{BB962C8B-B14F-4D97-AF65-F5344CB8AC3E}">
        <p14:creationId xmlns:p14="http://schemas.microsoft.com/office/powerpoint/2010/main" val="3503229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defined</a:t>
            </a:r>
            <a:endParaRPr lang="en-US" dirty="0"/>
          </a:p>
        </p:txBody>
      </p:sp>
      <p:sp>
        <p:nvSpPr>
          <p:cNvPr id="3" name="Content Placeholder 2"/>
          <p:cNvSpPr>
            <a:spLocks noGrp="1"/>
          </p:cNvSpPr>
          <p:nvPr>
            <p:ph idx="1"/>
          </p:nvPr>
        </p:nvSpPr>
        <p:spPr/>
        <p:txBody>
          <a:bodyPr/>
          <a:lstStyle/>
          <a:p>
            <a:r>
              <a:rPr lang="en-US" sz="2800" b="1" i="1" dirty="0" smtClean="0"/>
              <a:t>soil</a:t>
            </a:r>
            <a:r>
              <a:rPr lang="en-US" sz="2800" b="1" dirty="0" smtClean="0"/>
              <a:t>/</a:t>
            </a:r>
            <a:endParaRPr lang="en-US" sz="2800" b="1" dirty="0" smtClean="0">
              <a:effectLst/>
            </a:endParaRPr>
          </a:p>
          <a:p>
            <a:r>
              <a:rPr lang="en-US" sz="2800" u="sng" dirty="0" smtClean="0"/>
              <a:t>Noun</a:t>
            </a:r>
            <a:r>
              <a:rPr lang="en-US" sz="2800" dirty="0" smtClean="0"/>
              <a:t>: </a:t>
            </a:r>
            <a:r>
              <a:rPr lang="en-US" sz="2800" b="0" dirty="0" smtClean="0"/>
              <a:t>The upper layer of earth in which plants grow, a black or dark brown material typically consisting of a mixture of organic remains, clay, and rock particles.</a:t>
            </a:r>
          </a:p>
          <a:p>
            <a:r>
              <a:rPr lang="en-US" sz="2800" u="sng" dirty="0" smtClean="0"/>
              <a:t>Verb</a:t>
            </a:r>
            <a:r>
              <a:rPr lang="en-US" sz="2800" dirty="0" smtClean="0"/>
              <a:t>: </a:t>
            </a:r>
            <a:r>
              <a:rPr lang="en-US" sz="2800" b="0" dirty="0" smtClean="0"/>
              <a:t>Make dirty: "a soiled T-shirt"</a:t>
            </a:r>
          </a:p>
          <a:p>
            <a:endParaRPr lang="en-US" dirty="0"/>
          </a:p>
        </p:txBody>
      </p:sp>
      <p:sp>
        <p:nvSpPr>
          <p:cNvPr id="4" name="Subtitle 2"/>
          <p:cNvSpPr txBox="1">
            <a:spLocks/>
          </p:cNvSpPr>
          <p:nvPr/>
        </p:nvSpPr>
        <p:spPr>
          <a:xfrm>
            <a:off x="2336997" y="6257726"/>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767" y="4191000"/>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43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Arial" pitchFamily="34" charset="0"/>
              <a:buChar char="•"/>
            </a:pPr>
            <a:r>
              <a:rPr lang="en-US" sz="2800" b="0" dirty="0" smtClean="0"/>
              <a:t>Soil</a:t>
            </a:r>
            <a:r>
              <a:rPr lang="en-US" sz="2800" b="0" dirty="0"/>
              <a:t> </a:t>
            </a:r>
            <a:r>
              <a:rPr lang="en-US" sz="2800" b="0" dirty="0" smtClean="0"/>
              <a:t>(along with air and water) is one of the three major natural resources on </a:t>
            </a:r>
            <a:r>
              <a:rPr lang="en-US" sz="2800" b="0" dirty="0" smtClean="0"/>
              <a:t>earth</a:t>
            </a:r>
            <a:r>
              <a:rPr lang="en-US" sz="2800" b="0" dirty="0" smtClean="0"/>
              <a:t>. </a:t>
            </a:r>
          </a:p>
          <a:p>
            <a:pPr marL="457200" indent="-457200">
              <a:buFont typeface="Arial" pitchFamily="34" charset="0"/>
              <a:buChar char="•"/>
            </a:pPr>
            <a:endParaRPr lang="en-US" sz="2800" b="0" dirty="0" smtClean="0"/>
          </a:p>
          <a:p>
            <a:pPr marL="457200" indent="-457200">
              <a:buFont typeface="Arial" pitchFamily="34" charset="0"/>
              <a:buChar char="•"/>
            </a:pPr>
            <a:r>
              <a:rPr lang="en-US" sz="2800" b="0" dirty="0" smtClean="0"/>
              <a:t>Without soil there would be no life on </a:t>
            </a:r>
            <a:r>
              <a:rPr lang="en-US" sz="2800" b="0" dirty="0" smtClean="0"/>
              <a:t>earth</a:t>
            </a:r>
            <a:r>
              <a:rPr lang="en-US" sz="2800" b="0" dirty="0" smtClean="0"/>
              <a:t>.</a:t>
            </a:r>
            <a:endParaRPr lang="en-US" sz="2800" b="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97491"/>
            <a:ext cx="3143250" cy="244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ubtitle 2"/>
          <p:cNvSpPr txBox="1">
            <a:spLocks/>
          </p:cNvSpPr>
          <p:nvPr/>
        </p:nvSpPr>
        <p:spPr>
          <a:xfrm>
            <a:off x="2286000" y="6172200"/>
            <a:ext cx="6781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dirty="0" smtClean="0">
                <a:solidFill>
                  <a:schemeClr val="accent3">
                    <a:lumMod val="50000"/>
                  </a:schemeClr>
                </a:solidFill>
              </a:rPr>
              <a:t>Oregon Agriculture in the Classroom</a:t>
            </a:r>
          </a:p>
        </p:txBody>
      </p:sp>
      <p:sp>
        <p:nvSpPr>
          <p:cNvPr id="6" name="Rectangle 2"/>
          <p:cNvSpPr txBox="1">
            <a:spLocks noChangeArrowheads="1"/>
          </p:cNvSpPr>
          <p:nvPr/>
        </p:nvSpPr>
        <p:spPr>
          <a:xfrm>
            <a:off x="685800" y="228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accent2">
                    <a:lumMod val="50000"/>
                  </a:schemeClr>
                </a:solidFill>
              </a:rPr>
              <a:t>Soil </a:t>
            </a:r>
            <a:r>
              <a:rPr lang="en-US" sz="3600" b="1" dirty="0" smtClean="0">
                <a:solidFill>
                  <a:schemeClr val="accent2">
                    <a:lumMod val="50000"/>
                  </a:schemeClr>
                </a:solidFill>
              </a:rPr>
              <a:t>is ALSO…</a:t>
            </a:r>
            <a:endParaRPr lang="en-US" sz="3600" b="1" dirty="0">
              <a:solidFill>
                <a:schemeClr val="accent2">
                  <a:lumMod val="50000"/>
                </a:schemeClr>
              </a:solidFill>
            </a:endParaRPr>
          </a:p>
        </p:txBody>
      </p:sp>
    </p:spTree>
    <p:extLst>
      <p:ext uri="{BB962C8B-B14F-4D97-AF65-F5344CB8AC3E}">
        <p14:creationId xmlns:p14="http://schemas.microsoft.com/office/powerpoint/2010/main" val="12722178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790</TotalTime>
  <Words>2674</Words>
  <Application>Microsoft Office PowerPoint</Application>
  <PresentationFormat>On-screen Show (4:3)</PresentationFormat>
  <Paragraphs>338</Paragraphs>
  <Slides>39</Slides>
  <Notes>35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39</vt:i4>
      </vt:variant>
    </vt:vector>
  </HeadingPairs>
  <TitlesOfParts>
    <vt:vector size="43" baseType="lpstr">
      <vt:lpstr>Angles</vt:lpstr>
      <vt:lpstr>Custom Design</vt:lpstr>
      <vt:lpstr>1_Custom Design</vt:lpstr>
      <vt:lpstr>Photo Editor Photo</vt:lpstr>
      <vt:lpstr>SOIL</vt:lpstr>
      <vt:lpstr>PowerPoint Presentation</vt:lpstr>
      <vt:lpstr>PowerPoint Presentation</vt:lpstr>
      <vt:lpstr>PowerPoint Presentation</vt:lpstr>
      <vt:lpstr>PowerPoint Presentation</vt:lpstr>
      <vt:lpstr>PowerPoint Presentation</vt:lpstr>
      <vt:lpstr>PowerPoint Presentation</vt:lpstr>
      <vt:lpstr>Soil defined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is the Basis of the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dc:title>
  <dc:creator>Windows User</dc:creator>
  <cp:lastModifiedBy>Windows User</cp:lastModifiedBy>
  <cp:revision>68</cp:revision>
  <dcterms:created xsi:type="dcterms:W3CDTF">2011-09-19T16:41:09Z</dcterms:created>
  <dcterms:modified xsi:type="dcterms:W3CDTF">2011-09-26T17:32:31Z</dcterms:modified>
</cp:coreProperties>
</file>