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31"/>
  </p:notesMasterIdLst>
  <p:handoutMasterIdLst>
    <p:handoutMasterId r:id="rId32"/>
  </p:handoutMasterIdLst>
  <p:sldIdLst>
    <p:sldId id="256" r:id="rId3"/>
    <p:sldId id="267" r:id="rId4"/>
    <p:sldId id="323" r:id="rId5"/>
    <p:sldId id="336" r:id="rId6"/>
    <p:sldId id="337" r:id="rId7"/>
    <p:sldId id="338" r:id="rId8"/>
    <p:sldId id="339" r:id="rId9"/>
    <p:sldId id="340" r:id="rId10"/>
    <p:sldId id="341" r:id="rId11"/>
    <p:sldId id="342" r:id="rId12"/>
    <p:sldId id="343" r:id="rId13"/>
    <p:sldId id="347" r:id="rId14"/>
    <p:sldId id="348" r:id="rId15"/>
    <p:sldId id="353" r:id="rId16"/>
    <p:sldId id="354" r:id="rId17"/>
    <p:sldId id="355" r:id="rId18"/>
    <p:sldId id="356" r:id="rId19"/>
    <p:sldId id="357" r:id="rId20"/>
    <p:sldId id="349" r:id="rId21"/>
    <p:sldId id="335" r:id="rId22"/>
    <p:sldId id="279" r:id="rId23"/>
    <p:sldId id="277" r:id="rId24"/>
    <p:sldId id="351" r:id="rId25"/>
    <p:sldId id="278" r:id="rId26"/>
    <p:sldId id="284" r:id="rId27"/>
    <p:sldId id="350" r:id="rId28"/>
    <p:sldId id="358"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5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95400" autoAdjust="0"/>
  </p:normalViewPr>
  <p:slideViewPr>
    <p:cSldViewPr snapToGrid="0">
      <p:cViewPr varScale="1">
        <p:scale>
          <a:sx n="111" d="100"/>
          <a:sy n="111" d="100"/>
        </p:scale>
        <p:origin x="600" y="7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9" d="100"/>
          <a:sy n="89" d="100"/>
        </p:scale>
        <p:origin x="379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AECB9D-9FE3-4146-87D6-A1BFFCA931DE}" type="datetimeFigureOut">
              <a:rPr lang="en-US" smtClean="0"/>
              <a:t>7/31/2023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9189CF-B4F8-46A2-A743-D655A2E4359C}" type="slidenum">
              <a:rPr lang="en-US" smtClean="0"/>
              <a:t>‹#›</a:t>
            </a:fld>
            <a:endParaRPr lang="en-US"/>
          </a:p>
        </p:txBody>
      </p:sp>
    </p:spTree>
    <p:extLst>
      <p:ext uri="{BB962C8B-B14F-4D97-AF65-F5344CB8AC3E}">
        <p14:creationId xmlns:p14="http://schemas.microsoft.com/office/powerpoint/2010/main" val="1495673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E8BF3-5CB8-496B-B9EE-523591F87E3D}"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736DC-2886-4055-846E-D3DA9BB4704C}" type="slidenum">
              <a:rPr lang="en-US" smtClean="0"/>
              <a:t>‹#›</a:t>
            </a:fld>
            <a:endParaRPr lang="en-US"/>
          </a:p>
        </p:txBody>
      </p:sp>
    </p:spTree>
    <p:extLst>
      <p:ext uri="{BB962C8B-B14F-4D97-AF65-F5344CB8AC3E}">
        <p14:creationId xmlns:p14="http://schemas.microsoft.com/office/powerpoint/2010/main" val="273130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ss.usda.gov/Charts_and_Maps/graphics/orgmap.p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1</a:t>
            </a:fld>
            <a:endParaRPr lang="en-US"/>
          </a:p>
        </p:txBody>
      </p:sp>
    </p:spTree>
    <p:extLst>
      <p:ext uri="{BB962C8B-B14F-4D97-AF65-F5344CB8AC3E}">
        <p14:creationId xmlns:p14="http://schemas.microsoft.com/office/powerpoint/2010/main" val="334805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80CCC-3FEA-8641-A4CB-A44721A54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380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736DC-2886-4055-846E-D3DA9BB47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91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736DC-2886-4055-846E-D3DA9BB47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7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20</a:t>
            </a:fld>
            <a:endParaRPr lang="en-US"/>
          </a:p>
        </p:txBody>
      </p:sp>
    </p:spTree>
    <p:extLst>
      <p:ext uri="{BB962C8B-B14F-4D97-AF65-F5344CB8AC3E}">
        <p14:creationId xmlns:p14="http://schemas.microsoft.com/office/powerpoint/2010/main" val="103677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all teachers that are registered on our website,</a:t>
            </a:r>
            <a:r>
              <a:rPr lang="en-US" baseline="0" dirty="0" smtClean="0"/>
              <a:t> our lessons are easily downloadable and provide grade level, time, materials, and NGSS and CCSS, math, social sciences standards alignment. </a:t>
            </a:r>
            <a:endParaRPr lang="en-US" dirty="0" smtClean="0"/>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21</a:t>
            </a:fld>
            <a:endParaRPr lang="en-US"/>
          </a:p>
        </p:txBody>
      </p:sp>
    </p:spTree>
    <p:extLst>
      <p:ext uri="{BB962C8B-B14F-4D97-AF65-F5344CB8AC3E}">
        <p14:creationId xmlns:p14="http://schemas.microsoft.com/office/powerpoint/2010/main" val="1884228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is a unique</a:t>
            </a:r>
            <a:r>
              <a:rPr lang="en-US" baseline="0" dirty="0" smtClean="0"/>
              <a:t> attribute to Oregon AITC: the Free Loan Library. We have 420+ books, videos, resources for educators to borrow for free in the state. You may create an account, check out resources, and pay for return mailing. 3 weeks is the borrowing time, but you can request longer time. </a:t>
            </a:r>
            <a:endParaRPr lang="en-US" dirty="0" smtClean="0"/>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22</a:t>
            </a:fld>
            <a:endParaRPr lang="en-US"/>
          </a:p>
        </p:txBody>
      </p:sp>
    </p:spTree>
    <p:extLst>
      <p:ext uri="{BB962C8B-B14F-4D97-AF65-F5344CB8AC3E}">
        <p14:creationId xmlns:p14="http://schemas.microsoft.com/office/powerpoint/2010/main" val="1387053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Kits are</a:t>
            </a:r>
            <a:r>
              <a:rPr lang="en-US" baseline="0" dirty="0" smtClean="0"/>
              <a:t> free, helpful materials for lessons. They would not be possible without our volunteers from OSU that help us put them together with their service hours.  Living necklaces, cups for Seed Soil Sun, Busy Bees pollinator kit with chalk, etc.</a:t>
            </a:r>
            <a:endParaRPr lang="en-US" dirty="0" smtClean="0"/>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24</a:t>
            </a:fld>
            <a:endParaRPr lang="en-US"/>
          </a:p>
        </p:txBody>
      </p:sp>
    </p:spTree>
    <p:extLst>
      <p:ext uri="{BB962C8B-B14F-4D97-AF65-F5344CB8AC3E}">
        <p14:creationId xmlns:p14="http://schemas.microsoft.com/office/powerpoint/2010/main" val="3048133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25</a:t>
            </a:fld>
            <a:endParaRPr lang="en-US"/>
          </a:p>
        </p:txBody>
      </p:sp>
    </p:spTree>
    <p:extLst>
      <p:ext uri="{BB962C8B-B14F-4D97-AF65-F5344CB8AC3E}">
        <p14:creationId xmlns:p14="http://schemas.microsoft.com/office/powerpoint/2010/main" val="72388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a:t>
            </a:fld>
            <a:endParaRPr lang="en-US"/>
          </a:p>
        </p:txBody>
      </p:sp>
    </p:spTree>
    <p:extLst>
      <p:ext uri="{BB962C8B-B14F-4D97-AF65-F5344CB8AC3E}">
        <p14:creationId xmlns:p14="http://schemas.microsoft.com/office/powerpoint/2010/main" val="84342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smtClean="0">
                <a:latin typeface="Myriad Pro" panose="020B0503030403020204" pitchFamily="34" charset="0"/>
              </a:rPr>
              <a:t>Broad term</a:t>
            </a:r>
          </a:p>
          <a:p>
            <a:pPr marL="457200" indent="-457200">
              <a:buFont typeface="Arial" panose="020B0604020202020204" pitchFamily="34" charset="0"/>
              <a:buChar char="•"/>
            </a:pPr>
            <a:r>
              <a:rPr lang="en-US" sz="1200" dirty="0" smtClean="0">
                <a:latin typeface="Myriad Pro" panose="020B0503030403020204" pitchFamily="34" charset="0"/>
              </a:rPr>
              <a:t>Diverse kinds</a:t>
            </a:r>
          </a:p>
          <a:p>
            <a:pPr marL="457200" indent="-457200">
              <a:buFont typeface="Arial" panose="020B0604020202020204" pitchFamily="34" charset="0"/>
              <a:buChar char="•"/>
            </a:pPr>
            <a:r>
              <a:rPr lang="en-US" sz="1200" dirty="0" smtClean="0">
                <a:latin typeface="Myriad Pro" panose="020B0503030403020204" pitchFamily="34" charset="0"/>
              </a:rPr>
              <a:t>Innovation for how we produce what we need</a:t>
            </a:r>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3</a:t>
            </a:fld>
            <a:endParaRPr lang="en-US"/>
          </a:p>
        </p:txBody>
      </p:sp>
    </p:spTree>
    <p:extLst>
      <p:ext uri="{BB962C8B-B14F-4D97-AF65-F5344CB8AC3E}">
        <p14:creationId xmlns:p14="http://schemas.microsoft.com/office/powerpoint/2010/main" val="304327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80CCC-3FEA-8641-A4CB-A44721A54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86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80CCC-3FEA-8641-A4CB-A44721A54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20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80CCC-3FEA-8641-A4CB-A44721A54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240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https://www.nass.usda.gov/Publications/AgCensus/2017/Online_Resources/Ag_Atlas_Maps/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80CCC-3FEA-8641-A4CB-A44721A54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698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80CCC-3FEA-8641-A4CB-A44721A54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099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https://www.nass.usda.gov/Charts_and_Maps/graphics/orgmap.png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80CCC-3FEA-8641-A4CB-A44721A54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2469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12192000" cy="1191985"/>
          </a:xfrm>
          <a:prstGeom prst="rect">
            <a:avLst/>
          </a:prstGeom>
          <a:solidFill>
            <a:srgbClr val="3D5823"/>
          </a:solidFill>
          <a:ln>
            <a:solidFill>
              <a:srgbClr val="3D5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798" y="71556"/>
            <a:ext cx="1395522" cy="1057038"/>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8752"/>
          <a:stretch/>
        </p:blipFill>
        <p:spPr>
          <a:xfrm>
            <a:off x="81643" y="1271706"/>
            <a:ext cx="3371850" cy="2051158"/>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t="3926" b="19211"/>
          <a:stretch/>
        </p:blipFill>
        <p:spPr>
          <a:xfrm>
            <a:off x="2533743" y="3402585"/>
            <a:ext cx="2010578" cy="2318657"/>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20442" t="267" r="14041" b="2494"/>
          <a:stretch/>
        </p:blipFill>
        <p:spPr>
          <a:xfrm>
            <a:off x="106024" y="3393166"/>
            <a:ext cx="2360814" cy="2335875"/>
          </a:xfrm>
          <a:prstGeom prst="rect">
            <a:avLst/>
          </a:prstGeom>
        </p:spPr>
      </p:pic>
      <p:pic>
        <p:nvPicPr>
          <p:cNvPr id="13" name="Picture 12"/>
          <p:cNvPicPr>
            <a:picLocks noChangeAspect="1"/>
          </p:cNvPicPr>
          <p:nvPr userDrawn="1"/>
        </p:nvPicPr>
        <p:blipFill rotWithShape="1">
          <a:blip r:embed="rId6">
            <a:extLst>
              <a:ext uri="{28A0092B-C50C-407E-A947-70E740481C1C}">
                <a14:useLocalDpi xmlns:a14="http://schemas.microsoft.com/office/drawing/2010/main" val="0"/>
              </a:ext>
            </a:extLst>
          </a:blip>
          <a:srcRect t="11539" r="14849" b="16712"/>
          <a:stretch/>
        </p:blipFill>
        <p:spPr>
          <a:xfrm>
            <a:off x="5657096" y="1271706"/>
            <a:ext cx="3271548" cy="2067487"/>
          </a:xfrm>
          <a:prstGeom prst="rect">
            <a:avLst/>
          </a:prstGeom>
        </p:spPr>
      </p:pic>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1604" t="3508" r="4544"/>
          <a:stretch/>
        </p:blipFill>
        <p:spPr>
          <a:xfrm>
            <a:off x="9022860" y="1271706"/>
            <a:ext cx="3045279" cy="2073729"/>
          </a:xfrm>
          <a:prstGeom prst="rect">
            <a:avLst/>
          </a:prstGeom>
        </p:spPr>
      </p:pic>
      <p:pic>
        <p:nvPicPr>
          <p:cNvPr id="15" name="Picture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24141"/>
          <a:stretch/>
        </p:blipFill>
        <p:spPr>
          <a:xfrm>
            <a:off x="4611226" y="3391912"/>
            <a:ext cx="2649255" cy="2318912"/>
          </a:xfrm>
          <a:prstGeom prst="rect">
            <a:avLst/>
          </a:prstGeom>
        </p:spPr>
      </p:pic>
      <p:pic>
        <p:nvPicPr>
          <p:cNvPr id="17" name="Picture 16"/>
          <p:cNvPicPr>
            <a:picLocks noChangeAspect="1"/>
          </p:cNvPicPr>
          <p:nvPr userDrawn="1"/>
        </p:nvPicPr>
        <p:blipFill rotWithShape="1">
          <a:blip r:embed="rId9" cstate="print">
            <a:extLst>
              <a:ext uri="{28A0092B-C50C-407E-A947-70E740481C1C}">
                <a14:useLocalDpi xmlns:a14="http://schemas.microsoft.com/office/drawing/2010/main" val="0"/>
              </a:ext>
            </a:extLst>
          </a:blip>
          <a:srcRect l="27629" t="8934" r="23906" b="2282"/>
          <a:stretch/>
        </p:blipFill>
        <p:spPr>
          <a:xfrm>
            <a:off x="3513644" y="1271706"/>
            <a:ext cx="2049236" cy="2059323"/>
          </a:xfrm>
          <a:prstGeom prst="rect">
            <a:avLst/>
          </a:prstGeom>
        </p:spPr>
      </p:pic>
      <p:pic>
        <p:nvPicPr>
          <p:cNvPr id="19" name="Picture 18"/>
          <p:cNvPicPr>
            <a:picLocks noChangeAspect="1"/>
          </p:cNvPicPr>
          <p:nvPr userDrawn="1"/>
        </p:nvPicPr>
        <p:blipFill rotWithShape="1">
          <a:blip r:embed="rId10" cstate="print">
            <a:extLst>
              <a:ext uri="{28A0092B-C50C-407E-A947-70E740481C1C}">
                <a14:useLocalDpi xmlns:a14="http://schemas.microsoft.com/office/drawing/2010/main" val="0"/>
              </a:ext>
            </a:extLst>
          </a:blip>
          <a:srcRect l="32409"/>
          <a:stretch/>
        </p:blipFill>
        <p:spPr>
          <a:xfrm>
            <a:off x="9941549" y="3391912"/>
            <a:ext cx="2132230" cy="2317658"/>
          </a:xfrm>
          <a:prstGeom prst="rect">
            <a:avLst/>
          </a:prstGeom>
        </p:spPr>
      </p:pic>
      <p:pic>
        <p:nvPicPr>
          <p:cNvPr id="20" name="Picture 19"/>
          <p:cNvPicPr>
            <a:picLocks noChangeAspect="1"/>
          </p:cNvPicPr>
          <p:nvPr userDrawn="1"/>
        </p:nvPicPr>
        <p:blipFill rotWithShape="1">
          <a:blip r:embed="rId11" cstate="print">
            <a:extLst>
              <a:ext uri="{28A0092B-C50C-407E-A947-70E740481C1C}">
                <a14:useLocalDpi xmlns:a14="http://schemas.microsoft.com/office/drawing/2010/main" val="0"/>
              </a:ext>
            </a:extLst>
          </a:blip>
          <a:srcRect l="17184" r="11303" b="2860"/>
          <a:stretch/>
        </p:blipFill>
        <p:spPr>
          <a:xfrm>
            <a:off x="7327386" y="3391912"/>
            <a:ext cx="2547258" cy="2306759"/>
          </a:xfrm>
          <a:prstGeom prst="rect">
            <a:avLst/>
          </a:prstGeom>
        </p:spPr>
      </p:pic>
      <p:pic>
        <p:nvPicPr>
          <p:cNvPr id="22" name="Picture 21"/>
          <p:cNvPicPr>
            <a:picLocks noChangeAspect="1"/>
          </p:cNvPicPr>
          <p:nvPr userDrawn="1"/>
        </p:nvPicPr>
        <p:blipFill rotWithShape="1">
          <a:blip r:embed="rId12">
            <a:extLst>
              <a:ext uri="{28A0092B-C50C-407E-A947-70E740481C1C}">
                <a14:useLocalDpi xmlns:a14="http://schemas.microsoft.com/office/drawing/2010/main" val="0"/>
              </a:ext>
            </a:extLst>
          </a:blip>
          <a:srcRect l="156" t="67626" r="11302" b="2061"/>
          <a:stretch/>
        </p:blipFill>
        <p:spPr>
          <a:xfrm>
            <a:off x="0" y="5777345"/>
            <a:ext cx="12194771" cy="706582"/>
          </a:xfrm>
          <a:prstGeom prst="rect">
            <a:avLst/>
          </a:prstGeom>
        </p:spPr>
      </p:pic>
      <p:sp>
        <p:nvSpPr>
          <p:cNvPr id="4" name="TextBox 3"/>
          <p:cNvSpPr txBox="1"/>
          <p:nvPr userDrawn="1"/>
        </p:nvSpPr>
        <p:spPr>
          <a:xfrm>
            <a:off x="2121408" y="207264"/>
            <a:ext cx="9741408" cy="769441"/>
          </a:xfrm>
          <a:prstGeom prst="rect">
            <a:avLst/>
          </a:prstGeom>
          <a:noFill/>
        </p:spPr>
        <p:txBody>
          <a:bodyPr wrap="square" rtlCol="0">
            <a:spAutoFit/>
          </a:bodyPr>
          <a:lstStyle/>
          <a:p>
            <a:r>
              <a:rPr lang="en-US" sz="4400" dirty="0" smtClean="0">
                <a:solidFill>
                  <a:schemeClr val="bg1"/>
                </a:solidFill>
                <a:latin typeface="Myriad Pro" panose="020B0503030403020204" pitchFamily="34" charset="0"/>
              </a:rPr>
              <a:t>Oregon Agriculture in the Classroom</a:t>
            </a:r>
            <a:endParaRPr lang="en-US" sz="4400" dirty="0">
              <a:solidFill>
                <a:schemeClr val="bg1"/>
              </a:solidFill>
              <a:latin typeface="Myriad Pro" panose="020B0503030403020204" pitchFamily="34" charset="0"/>
            </a:endParaRPr>
          </a:p>
        </p:txBody>
      </p:sp>
      <p:sp>
        <p:nvSpPr>
          <p:cNvPr id="6" name="Rectangle 5"/>
          <p:cNvSpPr/>
          <p:nvPr userDrawn="1"/>
        </p:nvSpPr>
        <p:spPr>
          <a:xfrm>
            <a:off x="0" y="6483927"/>
            <a:ext cx="12192000" cy="374073"/>
          </a:xfrm>
          <a:prstGeom prst="rect">
            <a:avLst/>
          </a:prstGeom>
          <a:solidFill>
            <a:srgbClr val="3D5823"/>
          </a:solidFill>
          <a:ln>
            <a:solidFill>
              <a:srgbClr val="3D5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0" hasCustomPrompt="1"/>
          </p:nvPr>
        </p:nvSpPr>
        <p:spPr>
          <a:xfrm>
            <a:off x="4275138" y="6483350"/>
            <a:ext cx="3052762" cy="374650"/>
          </a:xfrm>
        </p:spPr>
        <p:txBody>
          <a:bodyPr>
            <a:normAutofit/>
          </a:bodyPr>
          <a:lstStyle>
            <a:lvl1pPr marL="0" indent="0" algn="ctr">
              <a:buNone/>
              <a:defRPr sz="2000">
                <a:solidFill>
                  <a:schemeClr val="bg1"/>
                </a:solidFill>
                <a:latin typeface="Myriad Pro" panose="020B0503030403020204" pitchFamily="34" charset="0"/>
              </a:defRPr>
            </a:lvl1pPr>
            <a:lvl2pPr marL="457200" indent="0">
              <a:buNone/>
              <a:defRPr/>
            </a:lvl2pPr>
            <a:lvl3pPr marL="914400" indent="0">
              <a:buNone/>
              <a:defRPr/>
            </a:lvl3pPr>
          </a:lstStyle>
          <a:p>
            <a:pPr lvl="0"/>
            <a:r>
              <a:rPr lang="en-US" dirty="0" smtClean="0"/>
              <a:t>Presenter’s Name</a:t>
            </a:r>
            <a:endParaRPr lang="en-US" dirty="0"/>
          </a:p>
        </p:txBody>
      </p:sp>
    </p:spTree>
    <p:extLst>
      <p:ext uri="{BB962C8B-B14F-4D97-AF65-F5344CB8AC3E}">
        <p14:creationId xmlns:p14="http://schemas.microsoft.com/office/powerpoint/2010/main" val="17419526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12192000" cy="1191985"/>
          </a:xfrm>
          <a:prstGeom prst="rect">
            <a:avLst/>
          </a:prstGeom>
          <a:solidFill>
            <a:srgbClr val="3D5823"/>
          </a:solidFill>
          <a:ln>
            <a:solidFill>
              <a:srgbClr val="3D5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798" y="71556"/>
            <a:ext cx="1395522" cy="1057038"/>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8752"/>
          <a:stretch/>
        </p:blipFill>
        <p:spPr>
          <a:xfrm>
            <a:off x="81643" y="1271706"/>
            <a:ext cx="3371850" cy="2051158"/>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t="3926" b="19211"/>
          <a:stretch/>
        </p:blipFill>
        <p:spPr>
          <a:xfrm>
            <a:off x="2533743" y="3402585"/>
            <a:ext cx="2010578" cy="2318657"/>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20442" t="267" r="14041" b="2494"/>
          <a:stretch/>
        </p:blipFill>
        <p:spPr>
          <a:xfrm>
            <a:off x="106024" y="3393166"/>
            <a:ext cx="2360814" cy="2335875"/>
          </a:xfrm>
          <a:prstGeom prst="rect">
            <a:avLst/>
          </a:prstGeom>
        </p:spPr>
      </p:pic>
      <p:pic>
        <p:nvPicPr>
          <p:cNvPr id="13" name="Picture 12"/>
          <p:cNvPicPr>
            <a:picLocks noChangeAspect="1"/>
          </p:cNvPicPr>
          <p:nvPr userDrawn="1"/>
        </p:nvPicPr>
        <p:blipFill rotWithShape="1">
          <a:blip r:embed="rId6">
            <a:extLst>
              <a:ext uri="{28A0092B-C50C-407E-A947-70E740481C1C}">
                <a14:useLocalDpi xmlns:a14="http://schemas.microsoft.com/office/drawing/2010/main" val="0"/>
              </a:ext>
            </a:extLst>
          </a:blip>
          <a:srcRect t="11539" r="14849" b="16712"/>
          <a:stretch/>
        </p:blipFill>
        <p:spPr>
          <a:xfrm>
            <a:off x="5657096" y="1271706"/>
            <a:ext cx="3271548" cy="2067487"/>
          </a:xfrm>
          <a:prstGeom prst="rect">
            <a:avLst/>
          </a:prstGeom>
        </p:spPr>
      </p:pic>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1604" t="3508" r="4544"/>
          <a:stretch/>
        </p:blipFill>
        <p:spPr>
          <a:xfrm>
            <a:off x="9022860" y="1271706"/>
            <a:ext cx="3045279" cy="2073729"/>
          </a:xfrm>
          <a:prstGeom prst="rect">
            <a:avLst/>
          </a:prstGeom>
        </p:spPr>
      </p:pic>
      <p:pic>
        <p:nvPicPr>
          <p:cNvPr id="15" name="Picture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24141"/>
          <a:stretch/>
        </p:blipFill>
        <p:spPr>
          <a:xfrm>
            <a:off x="4611226" y="3391912"/>
            <a:ext cx="2649255" cy="2318912"/>
          </a:xfrm>
          <a:prstGeom prst="rect">
            <a:avLst/>
          </a:prstGeom>
        </p:spPr>
      </p:pic>
      <p:pic>
        <p:nvPicPr>
          <p:cNvPr id="17" name="Picture 16"/>
          <p:cNvPicPr>
            <a:picLocks noChangeAspect="1"/>
          </p:cNvPicPr>
          <p:nvPr userDrawn="1"/>
        </p:nvPicPr>
        <p:blipFill rotWithShape="1">
          <a:blip r:embed="rId9" cstate="print">
            <a:extLst>
              <a:ext uri="{28A0092B-C50C-407E-A947-70E740481C1C}">
                <a14:useLocalDpi xmlns:a14="http://schemas.microsoft.com/office/drawing/2010/main" val="0"/>
              </a:ext>
            </a:extLst>
          </a:blip>
          <a:srcRect l="27629" t="8934" r="23906" b="2282"/>
          <a:stretch/>
        </p:blipFill>
        <p:spPr>
          <a:xfrm>
            <a:off x="3513644" y="1271706"/>
            <a:ext cx="2049236" cy="2059323"/>
          </a:xfrm>
          <a:prstGeom prst="rect">
            <a:avLst/>
          </a:prstGeom>
        </p:spPr>
      </p:pic>
      <p:pic>
        <p:nvPicPr>
          <p:cNvPr id="19" name="Picture 18"/>
          <p:cNvPicPr>
            <a:picLocks noChangeAspect="1"/>
          </p:cNvPicPr>
          <p:nvPr userDrawn="1"/>
        </p:nvPicPr>
        <p:blipFill rotWithShape="1">
          <a:blip r:embed="rId10" cstate="print">
            <a:extLst>
              <a:ext uri="{28A0092B-C50C-407E-A947-70E740481C1C}">
                <a14:useLocalDpi xmlns:a14="http://schemas.microsoft.com/office/drawing/2010/main" val="0"/>
              </a:ext>
            </a:extLst>
          </a:blip>
          <a:srcRect l="32409"/>
          <a:stretch/>
        </p:blipFill>
        <p:spPr>
          <a:xfrm>
            <a:off x="9941549" y="3391912"/>
            <a:ext cx="2132230" cy="2317658"/>
          </a:xfrm>
          <a:prstGeom prst="rect">
            <a:avLst/>
          </a:prstGeom>
        </p:spPr>
      </p:pic>
      <p:pic>
        <p:nvPicPr>
          <p:cNvPr id="20" name="Picture 19"/>
          <p:cNvPicPr>
            <a:picLocks noChangeAspect="1"/>
          </p:cNvPicPr>
          <p:nvPr userDrawn="1"/>
        </p:nvPicPr>
        <p:blipFill rotWithShape="1">
          <a:blip r:embed="rId11" cstate="print">
            <a:extLst>
              <a:ext uri="{28A0092B-C50C-407E-A947-70E740481C1C}">
                <a14:useLocalDpi xmlns:a14="http://schemas.microsoft.com/office/drawing/2010/main" val="0"/>
              </a:ext>
            </a:extLst>
          </a:blip>
          <a:srcRect l="17184" r="11303" b="2860"/>
          <a:stretch/>
        </p:blipFill>
        <p:spPr>
          <a:xfrm>
            <a:off x="7327386" y="3391912"/>
            <a:ext cx="2547258" cy="2306759"/>
          </a:xfrm>
          <a:prstGeom prst="rect">
            <a:avLst/>
          </a:prstGeom>
        </p:spPr>
      </p:pic>
      <p:pic>
        <p:nvPicPr>
          <p:cNvPr id="22" name="Picture 21"/>
          <p:cNvPicPr>
            <a:picLocks noChangeAspect="1"/>
          </p:cNvPicPr>
          <p:nvPr userDrawn="1"/>
        </p:nvPicPr>
        <p:blipFill rotWithShape="1">
          <a:blip r:embed="rId12">
            <a:extLst>
              <a:ext uri="{28A0092B-C50C-407E-A947-70E740481C1C}">
                <a14:useLocalDpi xmlns:a14="http://schemas.microsoft.com/office/drawing/2010/main" val="0"/>
              </a:ext>
            </a:extLst>
          </a:blip>
          <a:srcRect l="156" t="67626" r="11302" b="2061"/>
          <a:stretch/>
        </p:blipFill>
        <p:spPr>
          <a:xfrm>
            <a:off x="0" y="5777345"/>
            <a:ext cx="12194771" cy="706582"/>
          </a:xfrm>
          <a:prstGeom prst="rect">
            <a:avLst/>
          </a:prstGeom>
        </p:spPr>
      </p:pic>
      <p:sp>
        <p:nvSpPr>
          <p:cNvPr id="4" name="TextBox 3"/>
          <p:cNvSpPr txBox="1"/>
          <p:nvPr userDrawn="1"/>
        </p:nvSpPr>
        <p:spPr>
          <a:xfrm>
            <a:off x="2121408" y="207264"/>
            <a:ext cx="9741408" cy="769441"/>
          </a:xfrm>
          <a:prstGeom prst="rect">
            <a:avLst/>
          </a:prstGeom>
          <a:noFill/>
        </p:spPr>
        <p:txBody>
          <a:bodyPr wrap="square" rtlCol="0">
            <a:spAutoFit/>
          </a:bodyPr>
          <a:lstStyle/>
          <a:p>
            <a:r>
              <a:rPr lang="en-US" sz="4400" dirty="0">
                <a:solidFill>
                  <a:schemeClr val="bg1"/>
                </a:solidFill>
                <a:latin typeface="Myriad Pro" panose="020B0503030403020204" pitchFamily="34" charset="0"/>
              </a:rPr>
              <a:t>Oregon Agriculture in the Classroom</a:t>
            </a:r>
          </a:p>
        </p:txBody>
      </p:sp>
      <p:sp>
        <p:nvSpPr>
          <p:cNvPr id="6" name="Rectangle 5"/>
          <p:cNvSpPr/>
          <p:nvPr userDrawn="1"/>
        </p:nvSpPr>
        <p:spPr>
          <a:xfrm>
            <a:off x="0" y="6483927"/>
            <a:ext cx="12192000" cy="374073"/>
          </a:xfrm>
          <a:prstGeom prst="rect">
            <a:avLst/>
          </a:prstGeom>
          <a:solidFill>
            <a:srgbClr val="3D5823"/>
          </a:solidFill>
          <a:ln>
            <a:solidFill>
              <a:srgbClr val="3D5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0" hasCustomPrompt="1"/>
          </p:nvPr>
        </p:nvSpPr>
        <p:spPr>
          <a:xfrm>
            <a:off x="4275138" y="6483350"/>
            <a:ext cx="3052762" cy="374650"/>
          </a:xfrm>
        </p:spPr>
        <p:txBody>
          <a:bodyPr>
            <a:normAutofit/>
          </a:bodyPr>
          <a:lstStyle>
            <a:lvl1pPr marL="0" indent="0" algn="ctr">
              <a:buNone/>
              <a:defRPr sz="2000">
                <a:solidFill>
                  <a:schemeClr val="bg1"/>
                </a:solidFill>
                <a:latin typeface="Myriad Pro" panose="020B0503030403020204" pitchFamily="34" charset="0"/>
              </a:defRPr>
            </a:lvl1pPr>
            <a:lvl2pPr marL="457200" indent="0">
              <a:buNone/>
              <a:defRPr/>
            </a:lvl2pPr>
            <a:lvl3pPr marL="914400" indent="0">
              <a:buNone/>
              <a:defRPr/>
            </a:lvl3pPr>
          </a:lstStyle>
          <a:p>
            <a:pPr lvl="0"/>
            <a:r>
              <a:rPr lang="en-US" dirty="0"/>
              <a:t>Presenter’s Name</a:t>
            </a:r>
          </a:p>
        </p:txBody>
      </p:sp>
    </p:spTree>
    <p:extLst>
      <p:ext uri="{BB962C8B-B14F-4D97-AF65-F5344CB8AC3E}">
        <p14:creationId xmlns:p14="http://schemas.microsoft.com/office/powerpoint/2010/main" val="3655418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4" name="Text Placeholder 3"/>
          <p:cNvSpPr>
            <a:spLocks noGrp="1"/>
          </p:cNvSpPr>
          <p:nvPr>
            <p:ph type="body" sz="quarter" idx="10" hasCustomPrompt="1"/>
          </p:nvPr>
        </p:nvSpPr>
        <p:spPr>
          <a:xfrm>
            <a:off x="3601770" y="266473"/>
            <a:ext cx="5487146" cy="582612"/>
          </a:xfrm>
        </p:spPr>
        <p:txBody>
          <a:bodyPr>
            <a:norm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487189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9"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1" name="Text Placeholder 10"/>
          <p:cNvSpPr>
            <a:spLocks noGrp="1"/>
          </p:cNvSpPr>
          <p:nvPr>
            <p:ph type="body" sz="quarter" idx="10" hasCustomPrompt="1"/>
          </p:nvPr>
        </p:nvSpPr>
        <p:spPr>
          <a:xfrm>
            <a:off x="2820318" y="228600"/>
            <a:ext cx="7546553" cy="620713"/>
          </a:xfrm>
        </p:spPr>
        <p:txBody>
          <a:bodyPr>
            <a:norm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2643392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7" name="Text Placeholder 6"/>
          <p:cNvSpPr>
            <a:spLocks noGrp="1"/>
          </p:cNvSpPr>
          <p:nvPr>
            <p:ph type="body" sz="quarter" idx="10" hasCustomPrompt="1"/>
          </p:nvPr>
        </p:nvSpPr>
        <p:spPr>
          <a:xfrm>
            <a:off x="3418681" y="268174"/>
            <a:ext cx="6389687" cy="541337"/>
          </a:xfrm>
        </p:spPr>
        <p:txBody>
          <a:bodyPr>
            <a:norm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337068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3" name="Text Placeholder 2"/>
          <p:cNvSpPr>
            <a:spLocks noGrp="1"/>
          </p:cNvSpPr>
          <p:nvPr>
            <p:ph type="body" sz="quarter" idx="10" hasCustomPrompt="1"/>
          </p:nvPr>
        </p:nvSpPr>
        <p:spPr>
          <a:xfrm>
            <a:off x="3744458" y="284843"/>
            <a:ext cx="6137275" cy="508000"/>
          </a:xfrm>
        </p:spPr>
        <p:txBody>
          <a:bodyPr>
            <a:no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2034687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52" t="1068" r="1445" b="1098"/>
          <a:stretch/>
        </p:blipFill>
        <p:spPr>
          <a:xfrm>
            <a:off x="-192505" y="-92385"/>
            <a:ext cx="12693315" cy="7067734"/>
          </a:xfrm>
          <a:prstGeom prst="rect">
            <a:avLst/>
          </a:prstGeom>
        </p:spPr>
      </p:pic>
    </p:spTree>
    <p:extLst>
      <p:ext uri="{BB962C8B-B14F-4D97-AF65-F5344CB8AC3E}">
        <p14:creationId xmlns:p14="http://schemas.microsoft.com/office/powerpoint/2010/main" val="369620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285" t="1643" r="6723" b="737"/>
          <a:stretch/>
        </p:blipFill>
        <p:spPr>
          <a:xfrm>
            <a:off x="-88135" y="-12032"/>
            <a:ext cx="12280135" cy="6870032"/>
          </a:xfrm>
          <a:prstGeom prst="rect">
            <a:avLst/>
          </a:prstGeom>
        </p:spPr>
      </p:pic>
    </p:spTree>
    <p:extLst>
      <p:ext uri="{BB962C8B-B14F-4D97-AF65-F5344CB8AC3E}">
        <p14:creationId xmlns:p14="http://schemas.microsoft.com/office/powerpoint/2010/main" val="2296797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099" y="1052780"/>
            <a:ext cx="11077802" cy="5119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9"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 name="Text Placeholder 3"/>
          <p:cNvSpPr>
            <a:spLocks noGrp="1"/>
          </p:cNvSpPr>
          <p:nvPr>
            <p:ph type="body" sz="quarter" idx="10" hasCustomPrompt="1"/>
          </p:nvPr>
        </p:nvSpPr>
        <p:spPr>
          <a:xfrm>
            <a:off x="3717471" y="279287"/>
            <a:ext cx="6191250" cy="519112"/>
          </a:xfrm>
        </p:spPr>
        <p:txBody>
          <a:bodyPr>
            <a:no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1254949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366264" cy="6932797"/>
          </a:xfrm>
          <a:prstGeom prst="rect">
            <a:avLst/>
          </a:prstGeom>
        </p:spPr>
      </p:pic>
      <p:sp>
        <p:nvSpPr>
          <p:cNvPr id="8" name="Rectangle 7"/>
          <p:cNvSpPr/>
          <p:nvPr userDrawn="1"/>
        </p:nvSpPr>
        <p:spPr>
          <a:xfrm>
            <a:off x="2496957" y="4715908"/>
            <a:ext cx="7372349" cy="1260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9582" y="4947733"/>
            <a:ext cx="1195109" cy="901328"/>
          </a:xfrm>
          <a:prstGeom prst="rect">
            <a:avLst/>
          </a:prstGeom>
        </p:spPr>
      </p:pic>
      <p:sp>
        <p:nvSpPr>
          <p:cNvPr id="9" name="Rectangle 8"/>
          <p:cNvSpPr/>
          <p:nvPr userDrawn="1"/>
        </p:nvSpPr>
        <p:spPr>
          <a:xfrm>
            <a:off x="3762420" y="2137019"/>
            <a:ext cx="4318909" cy="1510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3921113" y="2292044"/>
            <a:ext cx="4001521" cy="1200329"/>
          </a:xfrm>
          <a:prstGeom prst="rect">
            <a:avLst/>
          </a:prstGeom>
          <a:noFill/>
        </p:spPr>
        <p:txBody>
          <a:bodyPr wrap="square" rtlCol="0">
            <a:spAutoFit/>
          </a:bodyPr>
          <a:lstStyle/>
          <a:p>
            <a:pPr algn="ctr"/>
            <a:r>
              <a:rPr lang="en-US" dirty="0">
                <a:solidFill>
                  <a:srgbClr val="3D5823"/>
                </a:solidFill>
                <a:latin typeface="Myriad Pro" panose="020B0503030403020204" pitchFamily="34" charset="0"/>
              </a:rPr>
              <a:t>Oregon Agriculture in the Classroom</a:t>
            </a:r>
          </a:p>
          <a:p>
            <a:pPr algn="ctr"/>
            <a:r>
              <a:rPr lang="en-US" dirty="0">
                <a:solidFill>
                  <a:srgbClr val="3D5823"/>
                </a:solidFill>
                <a:latin typeface="Myriad Pro" panose="020B0503030403020204" pitchFamily="34" charset="0"/>
              </a:rPr>
              <a:t>200 Strand Ag Hall</a:t>
            </a:r>
          </a:p>
          <a:p>
            <a:pPr algn="ctr"/>
            <a:r>
              <a:rPr lang="en-US" dirty="0">
                <a:solidFill>
                  <a:srgbClr val="3D5823"/>
                </a:solidFill>
                <a:latin typeface="Myriad Pro" panose="020B0503030403020204" pitchFamily="34" charset="0"/>
              </a:rPr>
              <a:t>Corvallis, Oregon 97331</a:t>
            </a:r>
            <a:br>
              <a:rPr lang="en-US" dirty="0">
                <a:solidFill>
                  <a:srgbClr val="3D5823"/>
                </a:solidFill>
                <a:latin typeface="Myriad Pro" panose="020B0503030403020204" pitchFamily="34" charset="0"/>
              </a:rPr>
            </a:br>
            <a:r>
              <a:rPr lang="en-US" dirty="0">
                <a:solidFill>
                  <a:srgbClr val="3D5823"/>
                </a:solidFill>
                <a:latin typeface="Myriad Pro" panose="020B0503030403020204" pitchFamily="34" charset="0"/>
              </a:rPr>
              <a:t>oregonaitc.org</a:t>
            </a:r>
          </a:p>
        </p:txBody>
      </p:sp>
      <p:sp>
        <p:nvSpPr>
          <p:cNvPr id="12" name="Rectangle 11"/>
          <p:cNvSpPr/>
          <p:nvPr userDrawn="1"/>
        </p:nvSpPr>
        <p:spPr>
          <a:xfrm>
            <a:off x="980859" y="672039"/>
            <a:ext cx="10213522" cy="620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3129097" y="720671"/>
            <a:ext cx="5585552" cy="523220"/>
          </a:xfrm>
          <a:prstGeom prst="rect">
            <a:avLst/>
          </a:prstGeom>
          <a:noFill/>
        </p:spPr>
        <p:txBody>
          <a:bodyPr wrap="square" rtlCol="0">
            <a:spAutoFit/>
          </a:bodyPr>
          <a:lstStyle/>
          <a:p>
            <a:pPr algn="ctr"/>
            <a:r>
              <a:rPr lang="en-US" sz="2800" dirty="0">
                <a:solidFill>
                  <a:srgbClr val="3D5823"/>
                </a:solidFill>
                <a:latin typeface="Myriad Pro" panose="020B0503030403020204" pitchFamily="34" charset="0"/>
              </a:rPr>
              <a:t> Thank You!</a:t>
            </a:r>
          </a:p>
        </p:txBody>
      </p:sp>
      <p:sp>
        <p:nvSpPr>
          <p:cNvPr id="16" name="Text Placeholder 15"/>
          <p:cNvSpPr>
            <a:spLocks noGrp="1"/>
          </p:cNvSpPr>
          <p:nvPr>
            <p:ph type="body" sz="quarter" idx="10" hasCustomPrompt="1"/>
          </p:nvPr>
        </p:nvSpPr>
        <p:spPr>
          <a:xfrm>
            <a:off x="4252913" y="4857750"/>
            <a:ext cx="5221287" cy="990600"/>
          </a:xfrm>
        </p:spPr>
        <p:txBody>
          <a:bodyPr>
            <a:noAutofit/>
          </a:bodyPr>
          <a:lstStyle>
            <a:lvl1pPr marL="0" indent="0">
              <a:lnSpc>
                <a:spcPct val="100000"/>
              </a:lnSpc>
              <a:spcBef>
                <a:spcPts val="0"/>
              </a:spcBef>
              <a:buFont typeface="Arial" panose="020B0604020202020204" pitchFamily="34" charset="0"/>
              <a:buNone/>
              <a:defRPr sz="1800" baseline="0">
                <a:solidFill>
                  <a:srgbClr val="3D5823"/>
                </a:solidFill>
                <a:latin typeface="Myriad Pro" panose="020B0503030403020204" pitchFamily="34" charset="0"/>
              </a:defRPr>
            </a:lvl1pPr>
            <a:lvl2pPr marL="457200" indent="0">
              <a:buNone/>
              <a:defRPr/>
            </a:lvl2pPr>
          </a:lstStyle>
          <a:p>
            <a:pPr lvl="0"/>
            <a:r>
              <a:rPr lang="en-US" dirty="0"/>
              <a:t>Presenter’s Contact Info</a:t>
            </a:r>
            <a:br>
              <a:rPr lang="en-US" dirty="0"/>
            </a:br>
            <a:endParaRPr lang="en-US" dirty="0"/>
          </a:p>
        </p:txBody>
      </p:sp>
    </p:spTree>
    <p:extLst>
      <p:ext uri="{BB962C8B-B14F-4D97-AF65-F5344CB8AC3E}">
        <p14:creationId xmlns:p14="http://schemas.microsoft.com/office/powerpoint/2010/main" val="2132570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1A938C-4EFD-4840-B7A8-1221F9322792}"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DCA49-220E-6843-88FB-568E617A8B9E}" type="slidenum">
              <a:rPr lang="en-US" smtClean="0"/>
              <a:t>‹#›</a:t>
            </a:fld>
            <a:endParaRPr lang="en-US"/>
          </a:p>
        </p:txBody>
      </p:sp>
    </p:spTree>
    <p:extLst>
      <p:ext uri="{BB962C8B-B14F-4D97-AF65-F5344CB8AC3E}">
        <p14:creationId xmlns:p14="http://schemas.microsoft.com/office/powerpoint/2010/main" val="391103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4" name="Text Placeholder 3"/>
          <p:cNvSpPr>
            <a:spLocks noGrp="1"/>
          </p:cNvSpPr>
          <p:nvPr>
            <p:ph type="body" sz="quarter" idx="10" hasCustomPrompt="1"/>
          </p:nvPr>
        </p:nvSpPr>
        <p:spPr>
          <a:xfrm>
            <a:off x="3601770" y="266473"/>
            <a:ext cx="5487146" cy="582612"/>
          </a:xfrm>
        </p:spPr>
        <p:txBody>
          <a:bodyPr>
            <a:normAutofit/>
          </a:bodyPr>
          <a:lstStyle>
            <a:lvl1pPr marL="0" indent="0" algn="ctr">
              <a:buNone/>
              <a:defRPr sz="3200" baseline="0">
                <a:solidFill>
                  <a:schemeClr val="bg1"/>
                </a:solidFill>
                <a:latin typeface="Myriad Pro" panose="020B0503030403020204" pitchFamily="34" charset="0"/>
              </a:defRPr>
            </a:lvl1pPr>
          </a:lstStyle>
          <a:p>
            <a:pPr lvl="0"/>
            <a:r>
              <a:rPr lang="en-US" dirty="0" smtClean="0"/>
              <a:t>Slide Title</a:t>
            </a:r>
            <a:endParaRPr lang="en-US" dirty="0"/>
          </a:p>
        </p:txBody>
      </p:sp>
    </p:spTree>
    <p:extLst>
      <p:ext uri="{BB962C8B-B14F-4D97-AF65-F5344CB8AC3E}">
        <p14:creationId xmlns:p14="http://schemas.microsoft.com/office/powerpoint/2010/main" val="1081339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9"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1" name="Text Placeholder 10"/>
          <p:cNvSpPr>
            <a:spLocks noGrp="1"/>
          </p:cNvSpPr>
          <p:nvPr>
            <p:ph type="body" sz="quarter" idx="10" hasCustomPrompt="1"/>
          </p:nvPr>
        </p:nvSpPr>
        <p:spPr>
          <a:xfrm>
            <a:off x="2820318" y="228600"/>
            <a:ext cx="7546553" cy="620713"/>
          </a:xfrm>
        </p:spPr>
        <p:txBody>
          <a:bodyPr>
            <a:normAutofit/>
          </a:bodyPr>
          <a:lstStyle>
            <a:lvl1pPr marL="0" indent="0" algn="ctr">
              <a:buNone/>
              <a:defRPr sz="3200" baseline="0">
                <a:solidFill>
                  <a:schemeClr val="bg1"/>
                </a:solidFill>
                <a:latin typeface="Myriad Pro" panose="020B0503030403020204" pitchFamily="34" charset="0"/>
              </a:defRPr>
            </a:lvl1pPr>
          </a:lstStyle>
          <a:p>
            <a:pPr lvl="0"/>
            <a:r>
              <a:rPr lang="en-US" dirty="0" smtClean="0"/>
              <a:t>Slide Title</a:t>
            </a:r>
            <a:endParaRPr lang="en-US" dirty="0"/>
          </a:p>
        </p:txBody>
      </p:sp>
    </p:spTree>
    <p:extLst>
      <p:ext uri="{BB962C8B-B14F-4D97-AF65-F5344CB8AC3E}">
        <p14:creationId xmlns:p14="http://schemas.microsoft.com/office/powerpoint/2010/main" val="1252453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7" name="Text Placeholder 6"/>
          <p:cNvSpPr>
            <a:spLocks noGrp="1"/>
          </p:cNvSpPr>
          <p:nvPr>
            <p:ph type="body" sz="quarter" idx="10" hasCustomPrompt="1"/>
          </p:nvPr>
        </p:nvSpPr>
        <p:spPr>
          <a:xfrm>
            <a:off x="3418681" y="268174"/>
            <a:ext cx="6389687" cy="541337"/>
          </a:xfrm>
        </p:spPr>
        <p:txBody>
          <a:bodyPr>
            <a:normAutofit/>
          </a:bodyPr>
          <a:lstStyle>
            <a:lvl1pPr marL="0" indent="0" algn="ctr">
              <a:buNone/>
              <a:defRPr sz="3200" baseline="0">
                <a:solidFill>
                  <a:schemeClr val="bg1"/>
                </a:solidFill>
                <a:latin typeface="Myriad Pro" panose="020B0503030403020204" pitchFamily="34" charset="0"/>
              </a:defRPr>
            </a:lvl1pPr>
          </a:lstStyle>
          <a:p>
            <a:pPr lvl="0"/>
            <a:r>
              <a:rPr lang="en-US" dirty="0" smtClean="0"/>
              <a:t>Slide Title</a:t>
            </a:r>
            <a:endParaRPr lang="en-US" dirty="0"/>
          </a:p>
        </p:txBody>
      </p:sp>
    </p:spTree>
    <p:extLst>
      <p:ext uri="{BB962C8B-B14F-4D97-AF65-F5344CB8AC3E}">
        <p14:creationId xmlns:p14="http://schemas.microsoft.com/office/powerpoint/2010/main" val="3659696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3" name="Text Placeholder 2"/>
          <p:cNvSpPr>
            <a:spLocks noGrp="1"/>
          </p:cNvSpPr>
          <p:nvPr>
            <p:ph type="body" sz="quarter" idx="10" hasCustomPrompt="1"/>
          </p:nvPr>
        </p:nvSpPr>
        <p:spPr>
          <a:xfrm>
            <a:off x="3744458" y="284843"/>
            <a:ext cx="6137275" cy="508000"/>
          </a:xfrm>
        </p:spPr>
        <p:txBody>
          <a:bodyPr>
            <a:noAutofit/>
          </a:bodyPr>
          <a:lstStyle>
            <a:lvl1pPr marL="0" indent="0" algn="ctr">
              <a:buNone/>
              <a:defRPr sz="3200" baseline="0">
                <a:solidFill>
                  <a:schemeClr val="bg1"/>
                </a:solidFill>
                <a:latin typeface="Myriad Pro" panose="020B0503030403020204" pitchFamily="34" charset="0"/>
              </a:defRPr>
            </a:lvl1pPr>
          </a:lstStyle>
          <a:p>
            <a:pPr lvl="0"/>
            <a:r>
              <a:rPr lang="en-US" dirty="0" smtClean="0"/>
              <a:t>Slide Title</a:t>
            </a:r>
            <a:endParaRPr lang="en-US" dirty="0"/>
          </a:p>
        </p:txBody>
      </p:sp>
    </p:spTree>
    <p:extLst>
      <p:ext uri="{BB962C8B-B14F-4D97-AF65-F5344CB8AC3E}">
        <p14:creationId xmlns:p14="http://schemas.microsoft.com/office/powerpoint/2010/main" val="288463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52" t="1068" r="1445" b="1098"/>
          <a:stretch/>
        </p:blipFill>
        <p:spPr>
          <a:xfrm>
            <a:off x="-192505" y="-92385"/>
            <a:ext cx="12693315" cy="7067734"/>
          </a:xfrm>
          <a:prstGeom prst="rect">
            <a:avLst/>
          </a:prstGeom>
        </p:spPr>
      </p:pic>
    </p:spTree>
    <p:extLst>
      <p:ext uri="{BB962C8B-B14F-4D97-AF65-F5344CB8AC3E}">
        <p14:creationId xmlns:p14="http://schemas.microsoft.com/office/powerpoint/2010/main" val="362742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285" t="1643" r="6723" b="737"/>
          <a:stretch/>
        </p:blipFill>
        <p:spPr>
          <a:xfrm>
            <a:off x="-88135" y="-12032"/>
            <a:ext cx="12280135" cy="6870032"/>
          </a:xfrm>
          <a:prstGeom prst="rect">
            <a:avLst/>
          </a:prstGeom>
        </p:spPr>
      </p:pic>
    </p:spTree>
    <p:extLst>
      <p:ext uri="{BB962C8B-B14F-4D97-AF65-F5344CB8AC3E}">
        <p14:creationId xmlns:p14="http://schemas.microsoft.com/office/powerpoint/2010/main" val="7084112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099" y="1052780"/>
            <a:ext cx="11077802" cy="5119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9"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 name="Text Placeholder 3"/>
          <p:cNvSpPr>
            <a:spLocks noGrp="1"/>
          </p:cNvSpPr>
          <p:nvPr>
            <p:ph type="body" sz="quarter" idx="10" hasCustomPrompt="1"/>
          </p:nvPr>
        </p:nvSpPr>
        <p:spPr>
          <a:xfrm>
            <a:off x="3717471" y="279287"/>
            <a:ext cx="6191250" cy="519112"/>
          </a:xfrm>
        </p:spPr>
        <p:txBody>
          <a:bodyPr>
            <a:noAutofit/>
          </a:bodyPr>
          <a:lstStyle>
            <a:lvl1pPr marL="0" indent="0" algn="ctr">
              <a:buNone/>
              <a:defRPr sz="3200" baseline="0">
                <a:solidFill>
                  <a:schemeClr val="bg1"/>
                </a:solidFill>
                <a:latin typeface="Myriad Pro" panose="020B0503030403020204" pitchFamily="34" charset="0"/>
              </a:defRPr>
            </a:lvl1pPr>
          </a:lstStyle>
          <a:p>
            <a:pPr lvl="0"/>
            <a:r>
              <a:rPr lang="en-US" dirty="0" smtClean="0"/>
              <a:t>Slide Title</a:t>
            </a:r>
            <a:endParaRPr lang="en-US" dirty="0"/>
          </a:p>
        </p:txBody>
      </p:sp>
    </p:spTree>
    <p:extLst>
      <p:ext uri="{BB962C8B-B14F-4D97-AF65-F5344CB8AC3E}">
        <p14:creationId xmlns:p14="http://schemas.microsoft.com/office/powerpoint/2010/main" val="224293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366264" cy="6932797"/>
          </a:xfrm>
          <a:prstGeom prst="rect">
            <a:avLst/>
          </a:prstGeom>
        </p:spPr>
      </p:pic>
      <p:sp>
        <p:nvSpPr>
          <p:cNvPr id="8" name="Rectangle 7"/>
          <p:cNvSpPr/>
          <p:nvPr userDrawn="1"/>
        </p:nvSpPr>
        <p:spPr>
          <a:xfrm>
            <a:off x="2496957" y="4715908"/>
            <a:ext cx="7372349" cy="1260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9582" y="4947733"/>
            <a:ext cx="1195109" cy="901328"/>
          </a:xfrm>
          <a:prstGeom prst="rect">
            <a:avLst/>
          </a:prstGeom>
        </p:spPr>
      </p:pic>
      <p:sp>
        <p:nvSpPr>
          <p:cNvPr id="9" name="Rectangle 8"/>
          <p:cNvSpPr/>
          <p:nvPr userDrawn="1"/>
        </p:nvSpPr>
        <p:spPr>
          <a:xfrm>
            <a:off x="3762420" y="2137019"/>
            <a:ext cx="4318909" cy="1510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3921113" y="2292044"/>
            <a:ext cx="4001521" cy="1200329"/>
          </a:xfrm>
          <a:prstGeom prst="rect">
            <a:avLst/>
          </a:prstGeom>
          <a:noFill/>
        </p:spPr>
        <p:txBody>
          <a:bodyPr wrap="square" rtlCol="0">
            <a:spAutoFit/>
          </a:bodyPr>
          <a:lstStyle/>
          <a:p>
            <a:pPr algn="ctr"/>
            <a:r>
              <a:rPr lang="en-US" dirty="0" smtClean="0">
                <a:solidFill>
                  <a:srgbClr val="3D5823"/>
                </a:solidFill>
                <a:latin typeface="Myriad Pro" panose="020B0503030403020204" pitchFamily="34" charset="0"/>
              </a:rPr>
              <a:t>Oregon Agriculture in the Classroom</a:t>
            </a:r>
          </a:p>
          <a:p>
            <a:pPr algn="ctr"/>
            <a:r>
              <a:rPr lang="en-US" dirty="0" smtClean="0">
                <a:solidFill>
                  <a:srgbClr val="3D5823"/>
                </a:solidFill>
                <a:latin typeface="Myriad Pro" panose="020B0503030403020204" pitchFamily="34" charset="0"/>
              </a:rPr>
              <a:t>200 Strand Ag Hall</a:t>
            </a:r>
          </a:p>
          <a:p>
            <a:pPr algn="ctr"/>
            <a:r>
              <a:rPr lang="en-US" dirty="0" smtClean="0">
                <a:solidFill>
                  <a:srgbClr val="3D5823"/>
                </a:solidFill>
                <a:latin typeface="Myriad Pro" panose="020B0503030403020204" pitchFamily="34" charset="0"/>
              </a:rPr>
              <a:t>Corvallis, Oregon 97331</a:t>
            </a:r>
            <a:br>
              <a:rPr lang="en-US" dirty="0" smtClean="0">
                <a:solidFill>
                  <a:srgbClr val="3D5823"/>
                </a:solidFill>
                <a:latin typeface="Myriad Pro" panose="020B0503030403020204" pitchFamily="34" charset="0"/>
              </a:rPr>
            </a:br>
            <a:r>
              <a:rPr lang="en-US" dirty="0" smtClean="0">
                <a:solidFill>
                  <a:srgbClr val="3D5823"/>
                </a:solidFill>
                <a:latin typeface="Myriad Pro" panose="020B0503030403020204" pitchFamily="34" charset="0"/>
              </a:rPr>
              <a:t>oregonaitc.org</a:t>
            </a:r>
            <a:endParaRPr lang="en-US" dirty="0">
              <a:solidFill>
                <a:srgbClr val="3D5823"/>
              </a:solidFill>
              <a:latin typeface="Myriad Pro" panose="020B0503030403020204" pitchFamily="34" charset="0"/>
            </a:endParaRPr>
          </a:p>
        </p:txBody>
      </p:sp>
      <p:sp>
        <p:nvSpPr>
          <p:cNvPr id="12" name="Rectangle 11"/>
          <p:cNvSpPr/>
          <p:nvPr userDrawn="1"/>
        </p:nvSpPr>
        <p:spPr>
          <a:xfrm>
            <a:off x="980859" y="672039"/>
            <a:ext cx="10213522" cy="620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3129097" y="720671"/>
            <a:ext cx="5585552" cy="523220"/>
          </a:xfrm>
          <a:prstGeom prst="rect">
            <a:avLst/>
          </a:prstGeom>
          <a:noFill/>
        </p:spPr>
        <p:txBody>
          <a:bodyPr wrap="square" rtlCol="0">
            <a:spAutoFit/>
          </a:bodyPr>
          <a:lstStyle/>
          <a:p>
            <a:pPr algn="ctr"/>
            <a:r>
              <a:rPr lang="en-US" sz="2800" dirty="0" smtClean="0">
                <a:solidFill>
                  <a:srgbClr val="3D5823"/>
                </a:solidFill>
                <a:latin typeface="Myriad Pro" panose="020B0503030403020204" pitchFamily="34" charset="0"/>
              </a:rPr>
              <a:t> Thank You!</a:t>
            </a:r>
            <a:endParaRPr lang="en-US" sz="2800" dirty="0">
              <a:solidFill>
                <a:srgbClr val="3D5823"/>
              </a:solidFill>
              <a:latin typeface="Myriad Pro" panose="020B0503030403020204" pitchFamily="34" charset="0"/>
            </a:endParaRPr>
          </a:p>
        </p:txBody>
      </p:sp>
      <p:sp>
        <p:nvSpPr>
          <p:cNvPr id="16" name="Text Placeholder 15"/>
          <p:cNvSpPr>
            <a:spLocks noGrp="1"/>
          </p:cNvSpPr>
          <p:nvPr>
            <p:ph type="body" sz="quarter" idx="10" hasCustomPrompt="1"/>
          </p:nvPr>
        </p:nvSpPr>
        <p:spPr>
          <a:xfrm>
            <a:off x="4252913" y="4857750"/>
            <a:ext cx="5221287" cy="990600"/>
          </a:xfrm>
        </p:spPr>
        <p:txBody>
          <a:bodyPr>
            <a:noAutofit/>
          </a:bodyPr>
          <a:lstStyle>
            <a:lvl1pPr marL="0" indent="0">
              <a:lnSpc>
                <a:spcPct val="100000"/>
              </a:lnSpc>
              <a:spcBef>
                <a:spcPts val="0"/>
              </a:spcBef>
              <a:buFont typeface="Arial" panose="020B0604020202020204" pitchFamily="34" charset="0"/>
              <a:buNone/>
              <a:defRPr sz="1800" baseline="0">
                <a:solidFill>
                  <a:srgbClr val="3D5823"/>
                </a:solidFill>
                <a:latin typeface="Myriad Pro" panose="020B0503030403020204" pitchFamily="34" charset="0"/>
              </a:defRPr>
            </a:lvl1pPr>
            <a:lvl2pPr marL="457200" indent="0">
              <a:buNone/>
              <a:defRPr/>
            </a:lvl2pPr>
          </a:lstStyle>
          <a:p>
            <a:pPr lvl="0"/>
            <a:r>
              <a:rPr lang="en-US" dirty="0" smtClean="0"/>
              <a:t>Presenter’s Contact Info</a:t>
            </a:r>
            <a:br>
              <a:rPr lang="en-US" dirty="0" smtClean="0"/>
            </a:br>
            <a:endParaRPr lang="en-US" dirty="0" smtClean="0"/>
          </a:p>
        </p:txBody>
      </p:sp>
    </p:spTree>
    <p:extLst>
      <p:ext uri="{BB962C8B-B14F-4D97-AF65-F5344CB8AC3E}">
        <p14:creationId xmlns:p14="http://schemas.microsoft.com/office/powerpoint/2010/main" val="31495408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656EC-D093-499D-AC68-3050DCEE059E}" type="datetimeFigureOut">
              <a:rPr lang="en-US" smtClean="0"/>
              <a:t>7/31/2023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E44EC-EA10-4E70-AEFA-4544414070E9}" type="slidenum">
              <a:rPr lang="en-US" smtClean="0"/>
              <a:t>‹#›</a:t>
            </a:fld>
            <a:endParaRPr lang="en-US"/>
          </a:p>
        </p:txBody>
      </p:sp>
    </p:spTree>
    <p:extLst>
      <p:ext uri="{BB962C8B-B14F-4D97-AF65-F5344CB8AC3E}">
        <p14:creationId xmlns:p14="http://schemas.microsoft.com/office/powerpoint/2010/main" val="3242855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 id="2147483658" r:id="rId7"/>
    <p:sldLayoutId id="2147483656" r:id="rId8"/>
    <p:sldLayoutId id="2147483655"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656EC-D093-499D-AC68-3050DCEE059E}" type="datetimeFigureOut">
              <a:rPr lang="en-US" smtClean="0"/>
              <a:t>7/31/2023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E44EC-EA10-4E70-AEFA-4544414070E9}" type="slidenum">
              <a:rPr lang="en-US" smtClean="0"/>
              <a:t>‹#›</a:t>
            </a:fld>
            <a:endParaRPr lang="en-US"/>
          </a:p>
        </p:txBody>
      </p:sp>
    </p:spTree>
    <p:extLst>
      <p:ext uri="{BB962C8B-B14F-4D97-AF65-F5344CB8AC3E}">
        <p14:creationId xmlns:p14="http://schemas.microsoft.com/office/powerpoint/2010/main" val="173649052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8.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hyperlink" Target="http://www.oregonaitc.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Brittany.Capell@oregonstate.edu" TargetMode="External"/><Relationship Id="rId2" Type="http://schemas.openxmlformats.org/officeDocument/2006/relationships/hyperlink" Target="mailto:Jessica.Jansen@oregonstate.edu"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4.tif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495934" y="6483350"/>
            <a:ext cx="7430907" cy="374650"/>
          </a:xfrm>
        </p:spPr>
        <p:txBody>
          <a:bodyPr>
            <a:normAutofit/>
          </a:bodyPr>
          <a:lstStyle/>
          <a:p>
            <a:r>
              <a:rPr lang="en-US" dirty="0" smtClean="0"/>
              <a:t>Jessica Jansen, Executive Director</a:t>
            </a:r>
            <a:endParaRPr lang="en-US" dirty="0"/>
          </a:p>
        </p:txBody>
      </p:sp>
      <p:sp>
        <p:nvSpPr>
          <p:cNvPr id="4" name="Text Placeholder 2"/>
          <p:cNvSpPr txBox="1">
            <a:spLocks/>
          </p:cNvSpPr>
          <p:nvPr/>
        </p:nvSpPr>
        <p:spPr>
          <a:xfrm>
            <a:off x="5553616" y="6483350"/>
            <a:ext cx="7430907" cy="3746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Brittany Capell, Education Programs Coordinator</a:t>
            </a:r>
            <a:endParaRPr lang="en-US" dirty="0"/>
          </a:p>
        </p:txBody>
      </p:sp>
    </p:spTree>
    <p:extLst>
      <p:ext uri="{BB962C8B-B14F-4D97-AF65-F5344CB8AC3E}">
        <p14:creationId xmlns:p14="http://schemas.microsoft.com/office/powerpoint/2010/main" val="2971749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35C6-179A-5942-94B3-DE5F4B4A8F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89C359-F8FF-5A40-A25F-88E32499ED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7D365C6-07B1-B24B-A6D2-E9E1F37305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7541" y="0"/>
            <a:ext cx="8996918" cy="6858000"/>
          </a:xfrm>
          <a:prstGeom prst="rect">
            <a:avLst/>
          </a:prstGeom>
        </p:spPr>
      </p:pic>
      <p:sp>
        <p:nvSpPr>
          <p:cNvPr id="5" name="Rectangle 4">
            <a:extLst>
              <a:ext uri="{FF2B5EF4-FFF2-40B4-BE49-F238E27FC236}">
                <a16:creationId xmlns:a16="http://schemas.microsoft.com/office/drawing/2014/main" id="{BF5EFEE7-B01E-4146-94C2-5F6FF9BE07CB}"/>
              </a:ext>
            </a:extLst>
          </p:cNvPr>
          <p:cNvSpPr/>
          <p:nvPr/>
        </p:nvSpPr>
        <p:spPr>
          <a:xfrm>
            <a:off x="5192486" y="718457"/>
            <a:ext cx="379911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534C195E-92F8-7C40-B138-3EA244B70F50}"/>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Wheat</a:t>
            </a:r>
          </a:p>
        </p:txBody>
      </p:sp>
      <p:pic>
        <p:nvPicPr>
          <p:cNvPr id="8" name="Picture 7">
            <a:extLst>
              <a:ext uri="{FF2B5EF4-FFF2-40B4-BE49-F238E27FC236}">
                <a16:creationId xmlns:a16="http://schemas.microsoft.com/office/drawing/2014/main" id="{21B313EB-E533-0346-8F4C-CC4A849928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74966">
            <a:off x="946068" y="3909676"/>
            <a:ext cx="4158343" cy="2857026"/>
          </a:xfrm>
          <a:prstGeom prst="rect">
            <a:avLst/>
          </a:prstGeom>
        </p:spPr>
      </p:pic>
      <p:sp>
        <p:nvSpPr>
          <p:cNvPr id="9" name="Rectangle 8">
            <a:extLst>
              <a:ext uri="{FF2B5EF4-FFF2-40B4-BE49-F238E27FC236}">
                <a16:creationId xmlns:a16="http://schemas.microsoft.com/office/drawing/2014/main" id="{D09DE2EB-658F-6940-9D88-07421439F32B}"/>
              </a:ext>
            </a:extLst>
          </p:cNvPr>
          <p:cNvSpPr/>
          <p:nvPr/>
        </p:nvSpPr>
        <p:spPr>
          <a:xfrm>
            <a:off x="4452936" y="1825306"/>
            <a:ext cx="2128837" cy="42338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64992C73-DFDD-A648-9573-797204711C28}"/>
              </a:ext>
            </a:extLst>
          </p:cNvPr>
          <p:cNvSpPr/>
          <p:nvPr/>
        </p:nvSpPr>
        <p:spPr>
          <a:xfrm>
            <a:off x="7142974" y="1047069"/>
            <a:ext cx="2771775" cy="258195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45D5D4-43E5-A048-9C3D-1820CB6189D3}"/>
              </a:ext>
            </a:extLst>
          </p:cNvPr>
          <p:cNvSpPr txBox="1"/>
          <p:nvPr/>
        </p:nvSpPr>
        <p:spPr>
          <a:xfrm>
            <a:off x="7267575" y="1428750"/>
            <a:ext cx="252888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Fun Fact: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This region is known as the “Breadbasket” due to its rich soil and ideal climate for the production of grain</a:t>
            </a:r>
          </a:p>
        </p:txBody>
      </p:sp>
      <p:sp>
        <p:nvSpPr>
          <p:cNvPr id="12" name="Rectangle 11">
            <a:extLst>
              <a:ext uri="{FF2B5EF4-FFF2-40B4-BE49-F238E27FC236}">
                <a16:creationId xmlns:a16="http://schemas.microsoft.com/office/drawing/2014/main" id="{9BB81DC3-8DFB-40A4-A927-FDFA0BC62900}"/>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CE5944-6D7E-4244-B6A1-2B49290623FC}"/>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F1099ED-4E08-4C1E-BC25-4477D7CA3820}"/>
              </a:ext>
            </a:extLst>
          </p:cNvPr>
          <p:cNvSpPr/>
          <p:nvPr/>
        </p:nvSpPr>
        <p:spPr>
          <a:xfrm>
            <a:off x="10536073" y="6523628"/>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5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13"/>
                                        </p:tgtEl>
                                        <p:attrNameLst>
                                          <p:attrName>ppt_x</p:attrName>
                                        </p:attrNameLst>
                                      </p:cBhvr>
                                      <p:tavLst>
                                        <p:tav tm="0">
                                          <p:val>
                                            <p:strVal val="ppt_x"/>
                                          </p:val>
                                        </p:tav>
                                        <p:tav tm="100000">
                                          <p:val>
                                            <p:strVal val="ppt_x"/>
                                          </p:val>
                                        </p:tav>
                                      </p:tavLst>
                                    </p:anim>
                                    <p:anim calcmode="lin" valueType="num">
                                      <p:cBhvr additive="base">
                                        <p:cTn id="7" dur="30000"/>
                                        <p:tgtEl>
                                          <p:spTgt spid="13"/>
                                        </p:tgtEl>
                                        <p:attrNameLst>
                                          <p:attrName>ppt_y</p:attrName>
                                        </p:attrNameLst>
                                      </p:cBhvr>
                                      <p:tavLst>
                                        <p:tav tm="0">
                                          <p:val>
                                            <p:strVal val="ppt_y"/>
                                          </p:val>
                                        </p:tav>
                                        <p:tav tm="100000">
                                          <p:val>
                                            <p:strVal val="1+ppt_h/2"/>
                                          </p:val>
                                        </p:tav>
                                      </p:tavLst>
                                    </p:anim>
                                    <p:set>
                                      <p:cBhvr>
                                        <p:cTn id="8" dur="1" fill="hold">
                                          <p:stCondLst>
                                            <p:cond delay="299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0"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3472" y="1367926"/>
            <a:ext cx="772505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
            </a:r>
            <a:br>
              <a:rPr kumimoji="0" lang="en-US" sz="4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br>
            <a:r>
              <a:rPr kumimoji="0" lang="en-US" sz="4800" b="0" i="1" u="none" strike="noStrike" kern="1200" cap="none" spc="0" normalizeH="0" baseline="0" noProof="0" dirty="0">
                <a:ln>
                  <a:noFill/>
                </a:ln>
                <a:solidFill>
                  <a:prstClr val="white"/>
                </a:solidFill>
                <a:effectLst/>
                <a:uLnTx/>
                <a:uFillTx/>
                <a:latin typeface="Calibri" panose="020F0502020204030204"/>
                <a:ea typeface="+mn-ea"/>
                <a:cs typeface="+mn-cs"/>
              </a:rPr>
              <a:t>Are all crops grown in all 50 states?</a:t>
            </a:r>
            <a:endParaRPr kumimoji="0" lang="en-US" sz="4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648533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719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460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7815" y="1299414"/>
            <a:ext cx="10515600" cy="4351338"/>
          </a:xfrm>
        </p:spPr>
        <p:txBody>
          <a:bodyPr/>
          <a:lstStyle/>
          <a:p>
            <a:r>
              <a:rPr lang="en-US" dirty="0" smtClean="0"/>
              <a:t>Current flows from the anode to the cathode</a:t>
            </a:r>
            <a:endParaRPr lang="en-US" dirty="0"/>
          </a:p>
        </p:txBody>
      </p:sp>
      <p:sp>
        <p:nvSpPr>
          <p:cNvPr id="3" name="Text Placeholder 2"/>
          <p:cNvSpPr>
            <a:spLocks noGrp="1"/>
          </p:cNvSpPr>
          <p:nvPr>
            <p:ph type="body" sz="quarter" idx="10"/>
          </p:nvPr>
        </p:nvSpPr>
        <p:spPr/>
        <p:txBody>
          <a:bodyPr/>
          <a:lstStyle/>
          <a:p>
            <a:r>
              <a:rPr lang="en-US" dirty="0" smtClean="0"/>
              <a:t>Introduction to Circuits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09" y="2194343"/>
            <a:ext cx="10791306" cy="2990131"/>
          </a:xfrm>
          <a:prstGeom prst="rect">
            <a:avLst/>
          </a:prstGeom>
        </p:spPr>
      </p:pic>
    </p:spTree>
    <p:extLst>
      <p:ext uri="{BB962C8B-B14F-4D97-AF65-F5344CB8AC3E}">
        <p14:creationId xmlns:p14="http://schemas.microsoft.com/office/powerpoint/2010/main" val="3462123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Exploring Circuit Types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t="1" r="439" b="577"/>
          <a:stretch/>
        </p:blipFill>
        <p:spPr>
          <a:xfrm>
            <a:off x="2431406" y="881031"/>
            <a:ext cx="7827874" cy="5940091"/>
          </a:xfrm>
          <a:prstGeom prst="rect">
            <a:avLst/>
          </a:prstGeom>
        </p:spPr>
      </p:pic>
    </p:spTree>
    <p:extLst>
      <p:ext uri="{BB962C8B-B14F-4D97-AF65-F5344CB8AC3E}">
        <p14:creationId xmlns:p14="http://schemas.microsoft.com/office/powerpoint/2010/main" val="16124522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a:p>
        </p:txBody>
      </p:sp>
      <p:sp>
        <p:nvSpPr>
          <p:cNvPr id="7" name="TextBox 6"/>
          <p:cNvSpPr txBox="1"/>
          <p:nvPr/>
        </p:nvSpPr>
        <p:spPr>
          <a:xfrm>
            <a:off x="858327" y="1452305"/>
            <a:ext cx="5181600" cy="1384995"/>
          </a:xfrm>
          <a:prstGeom prst="rect">
            <a:avLst/>
          </a:prstGeom>
          <a:noFill/>
        </p:spPr>
        <p:txBody>
          <a:bodyPr wrap="square" rtlCol="0">
            <a:spAutoFit/>
          </a:bodyPr>
          <a:lstStyle/>
          <a:p>
            <a:r>
              <a:rPr lang="en-US" sz="2800" b="1" dirty="0"/>
              <a:t>Closed Circuit</a:t>
            </a:r>
            <a:r>
              <a:rPr lang="en-US" sz="2800" dirty="0"/>
              <a:t/>
            </a:r>
            <a:br>
              <a:rPr lang="en-US" sz="2800" dirty="0"/>
            </a:br>
            <a:r>
              <a:rPr lang="en-US" sz="2800" i="1" dirty="0"/>
              <a:t>A closed circuit is a complete circuit that allows current to </a:t>
            </a:r>
            <a:r>
              <a:rPr lang="en-US" sz="2800" i="1" dirty="0" smtClean="0"/>
              <a:t>flow</a:t>
            </a:r>
            <a:r>
              <a:rPr lang="en-US" sz="2800" dirty="0" smtClean="0"/>
              <a:t>.</a:t>
            </a:r>
            <a:endParaRPr lang="en-US" sz="2800" dirty="0"/>
          </a:p>
        </p:txBody>
      </p:sp>
      <p:sp>
        <p:nvSpPr>
          <p:cNvPr id="8" name="TextBox 7"/>
          <p:cNvSpPr txBox="1"/>
          <p:nvPr/>
        </p:nvSpPr>
        <p:spPr>
          <a:xfrm>
            <a:off x="858327" y="3764183"/>
            <a:ext cx="5861649" cy="2246769"/>
          </a:xfrm>
          <a:prstGeom prst="rect">
            <a:avLst/>
          </a:prstGeom>
          <a:noFill/>
        </p:spPr>
        <p:txBody>
          <a:bodyPr wrap="square" rtlCol="0">
            <a:spAutoFit/>
          </a:bodyPr>
          <a:lstStyle/>
          <a:p>
            <a:r>
              <a:rPr lang="en-US" sz="2800" b="1" dirty="0" smtClean="0"/>
              <a:t>Open </a:t>
            </a:r>
            <a:r>
              <a:rPr lang="en-US" sz="2800" b="1" dirty="0"/>
              <a:t>Circuit</a:t>
            </a:r>
            <a:r>
              <a:rPr lang="en-US" sz="2800" dirty="0"/>
              <a:t/>
            </a:r>
            <a:br>
              <a:rPr lang="en-US" sz="2800" dirty="0"/>
            </a:br>
            <a:r>
              <a:rPr lang="en-US" sz="2800" i="1" dirty="0"/>
              <a:t>An open circuit is a broken circuit. Current cannot flow through the circuit until it's closed with a switch. Create a switch that will close the open </a:t>
            </a:r>
            <a:r>
              <a:rPr lang="en-US" sz="2800" i="1" dirty="0" smtClean="0"/>
              <a:t>circuit.</a:t>
            </a:r>
            <a:endParaRPr lang="en-US" sz="2800" i="1"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 t="1" r="50172" b="56464"/>
          <a:stretch/>
        </p:blipFill>
        <p:spPr>
          <a:xfrm>
            <a:off x="7253571" y="1006218"/>
            <a:ext cx="3917636" cy="2601059"/>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4107" t="51671" r="439" b="577"/>
          <a:stretch/>
        </p:blipFill>
        <p:spPr>
          <a:xfrm>
            <a:off x="7425485" y="3764182"/>
            <a:ext cx="3573808" cy="2852971"/>
          </a:xfrm>
          <a:prstGeom prst="rect">
            <a:avLst/>
          </a:prstGeom>
        </p:spPr>
      </p:pic>
    </p:spTree>
    <p:extLst>
      <p:ext uri="{BB962C8B-B14F-4D97-AF65-F5344CB8AC3E}">
        <p14:creationId xmlns:p14="http://schemas.microsoft.com/office/powerpoint/2010/main" val="332321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a:p>
        </p:txBody>
      </p:sp>
      <p:sp>
        <p:nvSpPr>
          <p:cNvPr id="7" name="TextBox 6"/>
          <p:cNvSpPr txBox="1"/>
          <p:nvPr/>
        </p:nvSpPr>
        <p:spPr>
          <a:xfrm>
            <a:off x="858327" y="1388864"/>
            <a:ext cx="5181600" cy="2246769"/>
          </a:xfrm>
          <a:prstGeom prst="rect">
            <a:avLst/>
          </a:prstGeom>
          <a:noFill/>
        </p:spPr>
        <p:txBody>
          <a:bodyPr wrap="square" rtlCol="0">
            <a:spAutoFit/>
          </a:bodyPr>
          <a:lstStyle/>
          <a:p>
            <a:r>
              <a:rPr lang="en-US" sz="2800" b="1" dirty="0" smtClean="0"/>
              <a:t>Series </a:t>
            </a:r>
            <a:r>
              <a:rPr lang="en-US" sz="2800" b="1" dirty="0"/>
              <a:t>Circuit</a:t>
            </a:r>
            <a:r>
              <a:rPr lang="en-US" sz="2800" dirty="0"/>
              <a:t/>
            </a:r>
            <a:br>
              <a:rPr lang="en-US" sz="2800" dirty="0"/>
            </a:br>
            <a:r>
              <a:rPr lang="en-US" sz="2800" i="1" dirty="0"/>
              <a:t>A series circuit is a complete circuit in which the same current flows through all circuit components.</a:t>
            </a:r>
          </a:p>
        </p:txBody>
      </p:sp>
      <p:sp>
        <p:nvSpPr>
          <p:cNvPr id="8" name="TextBox 7"/>
          <p:cNvSpPr txBox="1"/>
          <p:nvPr/>
        </p:nvSpPr>
        <p:spPr>
          <a:xfrm>
            <a:off x="858327" y="3919459"/>
            <a:ext cx="5861649" cy="2246769"/>
          </a:xfrm>
          <a:prstGeom prst="rect">
            <a:avLst/>
          </a:prstGeom>
          <a:noFill/>
        </p:spPr>
        <p:txBody>
          <a:bodyPr wrap="square" rtlCol="0">
            <a:spAutoFit/>
          </a:bodyPr>
          <a:lstStyle/>
          <a:p>
            <a:r>
              <a:rPr lang="en-US" sz="2800" b="1" dirty="0" smtClean="0"/>
              <a:t>Paralle</a:t>
            </a:r>
            <a:r>
              <a:rPr lang="en-US" sz="2800" b="1" dirty="0"/>
              <a:t>l</a:t>
            </a:r>
            <a:r>
              <a:rPr lang="en-US" sz="2800" b="1" dirty="0" smtClean="0"/>
              <a:t> </a:t>
            </a:r>
            <a:r>
              <a:rPr lang="en-US" sz="2800" b="1" dirty="0"/>
              <a:t>Circuit</a:t>
            </a:r>
            <a:r>
              <a:rPr lang="en-US" sz="2800" dirty="0"/>
              <a:t/>
            </a:r>
            <a:br>
              <a:rPr lang="en-US" sz="2800" dirty="0"/>
            </a:br>
            <a:r>
              <a:rPr lang="en-US" sz="2800" i="1" dirty="0"/>
              <a:t>A parallel circuit is a complete circuit in which the current flows through multiple paths to the components of the circuit. </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 t="50949" r="53025" b="577"/>
          <a:stretch/>
        </p:blipFill>
        <p:spPr>
          <a:xfrm>
            <a:off x="7702146" y="931653"/>
            <a:ext cx="3693349" cy="2896103"/>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51145" t="993" r="439" b="54103"/>
          <a:stretch/>
        </p:blipFill>
        <p:spPr>
          <a:xfrm>
            <a:off x="7588773" y="4175185"/>
            <a:ext cx="3806722" cy="2682815"/>
          </a:xfrm>
          <a:prstGeom prst="rect">
            <a:avLst/>
          </a:prstGeom>
        </p:spPr>
      </p:pic>
    </p:spTree>
    <p:extLst>
      <p:ext uri="{BB962C8B-B14F-4D97-AF65-F5344CB8AC3E}">
        <p14:creationId xmlns:p14="http://schemas.microsoft.com/office/powerpoint/2010/main" val="3565585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2321" y="1264908"/>
            <a:ext cx="10515600" cy="4351338"/>
          </a:xfrm>
        </p:spPr>
        <p:txBody>
          <a:bodyPr>
            <a:normAutofit fontScale="92500" lnSpcReduction="20000"/>
          </a:bodyPr>
          <a:lstStyle/>
          <a:p>
            <a:pPr marL="0" indent="0">
              <a:buNone/>
            </a:pPr>
            <a:r>
              <a:rPr lang="en-US" dirty="0" smtClean="0"/>
              <a:t>With a partner, create a greenhouse using the following materials.</a:t>
            </a:r>
          </a:p>
          <a:p>
            <a:pPr marL="0" indent="0">
              <a:buNone/>
            </a:pPr>
            <a:endParaRPr lang="en-US" dirty="0"/>
          </a:p>
          <a:p>
            <a:pPr marL="0" indent="0">
              <a:buNone/>
            </a:pPr>
            <a:r>
              <a:rPr lang="en-US" dirty="0" smtClean="0"/>
              <a:t>Each group will receive:</a:t>
            </a:r>
          </a:p>
          <a:p>
            <a:pPr marL="0" indent="0">
              <a:buNone/>
            </a:pPr>
            <a:endParaRPr lang="en-US" dirty="0" smtClean="0"/>
          </a:p>
          <a:p>
            <a:r>
              <a:rPr lang="en-US" dirty="0" smtClean="0"/>
              <a:t>6x4x4 box</a:t>
            </a:r>
          </a:p>
          <a:p>
            <a:r>
              <a:rPr lang="en-US" dirty="0" smtClean="0"/>
              <a:t>6 lights</a:t>
            </a:r>
          </a:p>
          <a:p>
            <a:r>
              <a:rPr lang="en-US" dirty="0" smtClean="0"/>
              <a:t>Copper tape</a:t>
            </a:r>
          </a:p>
          <a:p>
            <a:r>
              <a:rPr lang="en-US" dirty="0" smtClean="0"/>
              <a:t>Clear tape </a:t>
            </a:r>
          </a:p>
          <a:p>
            <a:r>
              <a:rPr lang="en-US" dirty="0" smtClean="0"/>
              <a:t>Scissors</a:t>
            </a:r>
          </a:p>
          <a:p>
            <a:r>
              <a:rPr lang="en-US" dirty="0" smtClean="0"/>
              <a:t>Batteries</a:t>
            </a:r>
            <a:endParaRPr lang="en-US" dirty="0"/>
          </a:p>
        </p:txBody>
      </p:sp>
      <p:sp>
        <p:nvSpPr>
          <p:cNvPr id="3" name="Text Placeholder 2"/>
          <p:cNvSpPr>
            <a:spLocks noGrp="1"/>
          </p:cNvSpPr>
          <p:nvPr>
            <p:ph type="body" sz="quarter" idx="10"/>
          </p:nvPr>
        </p:nvSpPr>
        <p:spPr/>
        <p:txBody>
          <a:bodyPr/>
          <a:lstStyle/>
          <a:p>
            <a:r>
              <a:rPr lang="en-US" dirty="0" smtClean="0"/>
              <a:t>Engineer a Greenhouse</a:t>
            </a:r>
            <a:endParaRPr lang="en-US" dirty="0"/>
          </a:p>
        </p:txBody>
      </p:sp>
    </p:spTree>
    <p:extLst>
      <p:ext uri="{BB962C8B-B14F-4D97-AF65-F5344CB8AC3E}">
        <p14:creationId xmlns:p14="http://schemas.microsoft.com/office/powerpoint/2010/main" val="2023458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7684" y="2477858"/>
            <a:ext cx="77250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t>Break</a:t>
            </a:r>
            <a:endParaRPr kumimoji="0" lang="en-US" sz="4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025067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Everyone eats, so everyone is involved in agriculture</a:t>
            </a:r>
          </a:p>
          <a:p>
            <a:pPr marL="0" indent="0">
              <a:buNone/>
            </a:pPr>
            <a:endParaRPr lang="en-US" dirty="0" smtClean="0"/>
          </a:p>
          <a:p>
            <a:r>
              <a:rPr lang="en-US" dirty="0" smtClean="0"/>
              <a:t>Today’s students are far-removed from production agriculture (1% of Oregonians are farmers)</a:t>
            </a:r>
            <a:br>
              <a:rPr lang="en-US" dirty="0" smtClean="0"/>
            </a:br>
            <a:endParaRPr lang="en-US" dirty="0" smtClean="0"/>
          </a:p>
          <a:p>
            <a:r>
              <a:rPr lang="en-US" dirty="0" smtClean="0"/>
              <a:t>Agriculture provides an arena for real-world discovery and problem-solving</a:t>
            </a:r>
            <a:br>
              <a:rPr lang="en-US" dirty="0" smtClean="0"/>
            </a:br>
            <a:endParaRPr lang="en-US" dirty="0" smtClean="0"/>
          </a:p>
          <a:p>
            <a:pPr marL="0" indent="0">
              <a:buNone/>
            </a:pPr>
            <a:endParaRPr lang="en-US" dirty="0"/>
          </a:p>
        </p:txBody>
      </p:sp>
      <p:sp>
        <p:nvSpPr>
          <p:cNvPr id="3" name="Text Placeholder 2"/>
          <p:cNvSpPr>
            <a:spLocks noGrp="1"/>
          </p:cNvSpPr>
          <p:nvPr>
            <p:ph type="body" sz="quarter" idx="10"/>
          </p:nvPr>
        </p:nvSpPr>
        <p:spPr/>
        <p:txBody>
          <a:bodyPr/>
          <a:lstStyle/>
          <a:p>
            <a:r>
              <a:rPr lang="en-US" dirty="0" smtClean="0"/>
              <a:t>Why teach agriculture?</a:t>
            </a:r>
            <a:endParaRPr lang="en-US" dirty="0"/>
          </a:p>
        </p:txBody>
      </p:sp>
    </p:spTree>
    <p:extLst>
      <p:ext uri="{BB962C8B-B14F-4D97-AF65-F5344CB8AC3E}">
        <p14:creationId xmlns:p14="http://schemas.microsoft.com/office/powerpoint/2010/main" val="3770680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1524000"/>
            <a:ext cx="10515600" cy="4652963"/>
          </a:xfrm>
        </p:spPr>
        <p:txBody>
          <a:bodyPr/>
          <a:lstStyle/>
          <a:p>
            <a:r>
              <a:rPr lang="en-US" dirty="0" smtClean="0"/>
              <a:t>3 rounds, 10 minute stations</a:t>
            </a:r>
            <a:br>
              <a:rPr lang="en-US" dirty="0" smtClean="0"/>
            </a:br>
            <a:endParaRPr lang="en-US" dirty="0" smtClean="0"/>
          </a:p>
          <a:p>
            <a:r>
              <a:rPr lang="en-US" dirty="0" smtClean="0"/>
              <a:t>Maximum of 4 people per station</a:t>
            </a:r>
          </a:p>
          <a:p>
            <a:pPr marL="0" indent="0">
              <a:buNone/>
            </a:pPr>
            <a:endParaRPr lang="en-US" dirty="0" smtClean="0"/>
          </a:p>
          <a:p>
            <a:r>
              <a:rPr lang="en-US" dirty="0" smtClean="0"/>
              <a:t>At each station:</a:t>
            </a:r>
          </a:p>
          <a:p>
            <a:pPr lvl="1"/>
            <a:r>
              <a:rPr lang="en-US" dirty="0" smtClean="0"/>
              <a:t>Complete the activity on the </a:t>
            </a:r>
            <a:r>
              <a:rPr lang="en-US" i="1" dirty="0" smtClean="0"/>
              <a:t>Activity Summary </a:t>
            </a:r>
            <a:r>
              <a:rPr lang="en-US" dirty="0" smtClean="0"/>
              <a:t>page</a:t>
            </a:r>
          </a:p>
          <a:p>
            <a:pPr lvl="1"/>
            <a:r>
              <a:rPr lang="en-US" dirty="0" smtClean="0"/>
              <a:t>Review the complete lesson plan</a:t>
            </a:r>
          </a:p>
          <a:p>
            <a:pPr lvl="1"/>
            <a:r>
              <a:rPr lang="en-US" dirty="0" smtClean="0"/>
              <a:t>Discuss how it can be used in your classroom </a:t>
            </a:r>
            <a:endParaRPr lang="en-US" dirty="0"/>
          </a:p>
        </p:txBody>
      </p:sp>
      <p:sp>
        <p:nvSpPr>
          <p:cNvPr id="2" name="Text Placeholder 1"/>
          <p:cNvSpPr>
            <a:spLocks noGrp="1"/>
          </p:cNvSpPr>
          <p:nvPr>
            <p:ph type="body" sz="quarter" idx="10"/>
          </p:nvPr>
        </p:nvSpPr>
        <p:spPr/>
        <p:txBody>
          <a:bodyPr/>
          <a:lstStyle/>
          <a:p>
            <a:r>
              <a:rPr lang="en-US" dirty="0" smtClean="0"/>
              <a:t>Lesson Exploration Groups</a:t>
            </a:r>
            <a:endParaRPr lang="en-US" dirty="0"/>
          </a:p>
        </p:txBody>
      </p:sp>
    </p:spTree>
    <p:extLst>
      <p:ext uri="{BB962C8B-B14F-4D97-AF65-F5344CB8AC3E}">
        <p14:creationId xmlns:p14="http://schemas.microsoft.com/office/powerpoint/2010/main" val="3343154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Oregon AITC Programs</a:t>
            </a:r>
            <a:endParaRPr lang="en-US" dirty="0"/>
          </a:p>
        </p:txBody>
      </p:sp>
      <p:sp>
        <p:nvSpPr>
          <p:cNvPr id="10" name="Rectangle 9"/>
          <p:cNvSpPr/>
          <p:nvPr/>
        </p:nvSpPr>
        <p:spPr>
          <a:xfrm>
            <a:off x="843011" y="1179994"/>
            <a:ext cx="2601994" cy="646331"/>
          </a:xfrm>
          <a:prstGeom prst="rect">
            <a:avLst/>
          </a:prstGeom>
          <a:noFill/>
        </p:spPr>
        <p:txBody>
          <a:bodyPr wrap="none" lIns="91440" tIns="45720" rIns="91440" bIns="45720">
            <a:spAutoFit/>
          </a:bodyPr>
          <a:lstStyle/>
          <a:p>
            <a:pPr algn="ctr"/>
            <a:r>
              <a:rPr lang="en-US" sz="36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Lesson Plans</a:t>
            </a:r>
            <a:endPar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1" name="TextBox 10"/>
          <p:cNvSpPr txBox="1"/>
          <p:nvPr/>
        </p:nvSpPr>
        <p:spPr>
          <a:xfrm>
            <a:off x="9328299" y="6360940"/>
            <a:ext cx="3216926" cy="369332"/>
          </a:xfrm>
          <a:prstGeom prst="rect">
            <a:avLst/>
          </a:prstGeom>
          <a:noFill/>
        </p:spPr>
        <p:txBody>
          <a:bodyPr wrap="square" rtlCol="0">
            <a:spAutoFit/>
          </a:bodyPr>
          <a:lstStyle/>
          <a:p>
            <a:r>
              <a:rPr lang="en-US" dirty="0" smtClean="0"/>
              <a:t>Downloadable PDF files!</a:t>
            </a:r>
            <a:endParaRPr lang="en-US" dirty="0"/>
          </a:p>
        </p:txBody>
      </p:sp>
      <p:pic>
        <p:nvPicPr>
          <p:cNvPr id="2168" name="Picture 120" descr="https://lh6.googleusercontent.com/KUugsaM3Hfwqj0Rgr3psPuyxdaTt9xVi_0_Q-EZiLIHgI_woRmz3DVcCnm0YSSLdAgqWm5t-IjsTa5ZN7QBZHXrkRP9kbfuZVot2ogoc85fn6w0aa4QgQrUj3_nsOqIPnep5474rU33TnfFbQkQAbaHc=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66493">
            <a:off x="2926137" y="1643889"/>
            <a:ext cx="3629939" cy="4685413"/>
          </a:xfrm>
          <a:prstGeom prst="rect">
            <a:avLst/>
          </a:prstGeom>
          <a:noFill/>
          <a:extLst>
            <a:ext uri="{909E8E84-426E-40DD-AFC4-6F175D3DCCD1}">
              <a14:hiddenFill xmlns:a14="http://schemas.microsoft.com/office/drawing/2010/main">
                <a:solidFill>
                  <a:srgbClr val="FFFFFF"/>
                </a:solidFill>
              </a14:hiddenFill>
            </a:ext>
          </a:extLst>
        </p:spPr>
      </p:pic>
      <p:pic>
        <p:nvPicPr>
          <p:cNvPr id="2167" name="Picture 119" descr="https://lh4.googleusercontent.com/O1hZXy0Wpt2_Nnvehqc4QcNbb4e8AT9bGJzVtn3wfefnLWKYWJIRv5Sq07E3Yab42JgcPxwBIrGoNWdw6bXCfZx1v-NT6PVzGeCOIP1FpTiognnQIjL4_2wHgEHL946H-lnb1vfKMNfO-nFZ8qcqAWC-=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66371">
            <a:off x="5263048" y="1582217"/>
            <a:ext cx="3592779" cy="467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537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Oregon AITC Programs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184" b="2681"/>
          <a:stretch/>
        </p:blipFill>
        <p:spPr>
          <a:xfrm>
            <a:off x="696831" y="2321659"/>
            <a:ext cx="5090695" cy="2552369"/>
          </a:xfrm>
          <a:prstGeom prst="rect">
            <a:avLst/>
          </a:prstGeom>
        </p:spPr>
      </p:pic>
      <p:sp>
        <p:nvSpPr>
          <p:cNvPr id="10" name="Rectangle 9"/>
          <p:cNvSpPr/>
          <p:nvPr/>
        </p:nvSpPr>
        <p:spPr>
          <a:xfrm>
            <a:off x="871396" y="1179994"/>
            <a:ext cx="3118098" cy="646331"/>
          </a:xfrm>
          <a:prstGeom prst="rect">
            <a:avLst/>
          </a:prstGeom>
          <a:noFill/>
        </p:spPr>
        <p:txBody>
          <a:bodyPr wrap="none" lIns="91440" tIns="45720" rIns="91440" bIns="45720">
            <a:spAutoFit/>
          </a:bodyPr>
          <a:lstStyle/>
          <a:p>
            <a:pPr algn="ctr"/>
            <a:r>
              <a:rPr lang="en-US" sz="36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Lending Library</a:t>
            </a:r>
            <a:endPar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1" name="TextBox 10"/>
          <p:cNvSpPr txBox="1"/>
          <p:nvPr/>
        </p:nvSpPr>
        <p:spPr>
          <a:xfrm>
            <a:off x="696830" y="5184696"/>
            <a:ext cx="5090695" cy="584775"/>
          </a:xfrm>
          <a:prstGeom prst="rect">
            <a:avLst/>
          </a:prstGeom>
          <a:noFill/>
        </p:spPr>
        <p:txBody>
          <a:bodyPr wrap="square" rtlCol="0">
            <a:spAutoFit/>
          </a:bodyPr>
          <a:lstStyle/>
          <a:p>
            <a:r>
              <a:rPr lang="en-US" sz="3200" dirty="0" smtClean="0"/>
              <a:t>*These items need returned</a:t>
            </a:r>
            <a:endParaRPr lang="en-US" sz="3200" dirty="0"/>
          </a:p>
        </p:txBody>
      </p:sp>
      <p:pic>
        <p:nvPicPr>
          <p:cNvPr id="4098" name="Picture 2" descr="https://lh4.googleusercontent.com/6NmO6e3oWu6o09eBsvXxw73QixLd21EJEYw71ISA-Z5dnX4_hQVAiPl9pG9TPaTAF9NAQiWe8GIj3Q7WMSKVvdOZgrJdZZgW1gNG5jTo9NvFOfzRBoGFHPYTiMNVzXHVG5z0gmGEA3nDm2ndVpwpufcunA=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775" y="1136941"/>
            <a:ext cx="5695950" cy="541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1570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Current Events in Agriculture</a:t>
            </a:r>
            <a:endParaRPr lang="en-US" dirty="0"/>
          </a:p>
        </p:txBody>
      </p:sp>
      <p:pic>
        <p:nvPicPr>
          <p:cNvPr id="5122" name="Picture 2" descr="https://lh4.googleusercontent.com/uIulcL79ba3B6g3TD4bGPQMecWcNsBDL-oNLG82tMesLEeQUhYldwrLQy1bEdnyi0rWVW4jlHMEDeUIMs_SulLaz3Ue_9wY5_5Wvxu-1WzgC8eQVW5WDb9vF4tAijy5c1sdoslzRfq4R4Ud2gxZNgIM5vg=s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941" y="1406153"/>
            <a:ext cx="4907836" cy="962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215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Oregon AITC Programs</a:t>
            </a:r>
            <a:endParaRPr lang="en-US" dirty="0"/>
          </a:p>
        </p:txBody>
      </p:sp>
      <p:sp>
        <p:nvSpPr>
          <p:cNvPr id="10" name="Rectangle 9"/>
          <p:cNvSpPr/>
          <p:nvPr/>
        </p:nvSpPr>
        <p:spPr>
          <a:xfrm>
            <a:off x="856632" y="1155779"/>
            <a:ext cx="896400" cy="646331"/>
          </a:xfrm>
          <a:prstGeom prst="rect">
            <a:avLst/>
          </a:prstGeom>
          <a:noFill/>
        </p:spPr>
        <p:txBody>
          <a:bodyPr wrap="none" lIns="91440" tIns="45720" rIns="91440" bIns="45720">
            <a:spAutoFit/>
          </a:bodyPr>
          <a:lstStyle/>
          <a:p>
            <a:pPr algn="ctr"/>
            <a:r>
              <a:rPr lang="en-US" sz="36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Kits</a:t>
            </a:r>
            <a:endPar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1" name="TextBox 10"/>
          <p:cNvSpPr txBox="1"/>
          <p:nvPr/>
        </p:nvSpPr>
        <p:spPr>
          <a:xfrm>
            <a:off x="541445" y="5621404"/>
            <a:ext cx="7044838" cy="830997"/>
          </a:xfrm>
          <a:prstGeom prst="rect">
            <a:avLst/>
          </a:prstGeom>
          <a:noFill/>
        </p:spPr>
        <p:txBody>
          <a:bodyPr wrap="square" rtlCol="0">
            <a:spAutoFit/>
          </a:bodyPr>
          <a:lstStyle/>
          <a:p>
            <a:r>
              <a:rPr lang="en-US" sz="2400" b="1" dirty="0" smtClean="0"/>
              <a:t>*These items do NOT need returned</a:t>
            </a:r>
            <a:br>
              <a:rPr lang="en-US" sz="2400" b="1" dirty="0" smtClean="0"/>
            </a:br>
            <a:r>
              <a:rPr lang="en-US" sz="2400" b="1" dirty="0" smtClean="0"/>
              <a:t>*Orders will take up to two weeks to be processed</a:t>
            </a:r>
            <a:endParaRPr lang="en-US" sz="24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999174" y="2064975"/>
            <a:ext cx="3273485" cy="257476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371" y="1872916"/>
            <a:ext cx="3732465" cy="279934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46784" y="3471460"/>
            <a:ext cx="3473115" cy="259411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445" y="2342147"/>
            <a:ext cx="4144210" cy="3108158"/>
          </a:xfrm>
          <a:prstGeom prst="rect">
            <a:avLst/>
          </a:prstGeom>
        </p:spPr>
      </p:pic>
    </p:spTree>
    <p:extLst>
      <p:ext uri="{BB962C8B-B14F-4D97-AF65-F5344CB8AC3E}">
        <p14:creationId xmlns:p14="http://schemas.microsoft.com/office/powerpoint/2010/main" val="1854612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hlinkClick r:id="rId3"/>
              </a:rPr>
              <a:t>www.oregonaitc.org</a:t>
            </a:r>
            <a:endParaRPr lang="en-US" dirty="0" smtClean="0"/>
          </a:p>
          <a:p>
            <a:pPr marL="0" indent="0">
              <a:buNone/>
            </a:pPr>
            <a:endParaRPr lang="en-US" dirty="0"/>
          </a:p>
        </p:txBody>
      </p:sp>
      <p:sp>
        <p:nvSpPr>
          <p:cNvPr id="3" name="Text Placeholder 2"/>
          <p:cNvSpPr>
            <a:spLocks noGrp="1"/>
          </p:cNvSpPr>
          <p:nvPr>
            <p:ph type="body" sz="quarter" idx="10"/>
          </p:nvPr>
        </p:nvSpPr>
        <p:spPr/>
        <p:txBody>
          <a:bodyPr/>
          <a:lstStyle/>
          <a:p>
            <a:r>
              <a:rPr lang="en-US" dirty="0" smtClean="0"/>
              <a:t>Website Tour</a:t>
            </a:r>
            <a:endParaRPr lang="en-US" dirty="0"/>
          </a:p>
        </p:txBody>
      </p:sp>
      <p:pic>
        <p:nvPicPr>
          <p:cNvPr id="4" name="Picture 3"/>
          <p:cNvPicPr>
            <a:picLocks noChangeAspect="1"/>
          </p:cNvPicPr>
          <p:nvPr/>
        </p:nvPicPr>
        <p:blipFill>
          <a:blip r:embed="rId4"/>
          <a:stretch>
            <a:fillRect/>
          </a:stretch>
        </p:blipFill>
        <p:spPr>
          <a:xfrm>
            <a:off x="2464710" y="3458490"/>
            <a:ext cx="8180877" cy="4182779"/>
          </a:xfrm>
          <a:prstGeom prst="rect">
            <a:avLst/>
          </a:prstGeom>
        </p:spPr>
      </p:pic>
    </p:spTree>
    <p:extLst>
      <p:ext uri="{BB962C8B-B14F-4D97-AF65-F5344CB8AC3E}">
        <p14:creationId xmlns:p14="http://schemas.microsoft.com/office/powerpoint/2010/main" val="3786318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57223"/>
            <a:ext cx="10515600" cy="4819740"/>
          </a:xfrm>
        </p:spPr>
        <p:txBody>
          <a:bodyPr/>
          <a:lstStyle/>
          <a:p>
            <a:r>
              <a:rPr lang="en-US" dirty="0" smtClean="0"/>
              <a:t>Materials for the following lessons:</a:t>
            </a:r>
          </a:p>
          <a:p>
            <a:pPr lvl="1"/>
            <a:r>
              <a:rPr lang="en-US" dirty="0" smtClean="0"/>
              <a:t>Increasing Production with Precision Agriculture</a:t>
            </a:r>
          </a:p>
          <a:p>
            <a:pPr lvl="1"/>
            <a:r>
              <a:rPr lang="en-US" dirty="0" smtClean="0"/>
              <a:t>Greenhouse Engineering Challenge</a:t>
            </a:r>
          </a:p>
          <a:p>
            <a:pPr lvl="1"/>
            <a:r>
              <a:rPr lang="en-US" dirty="0" smtClean="0"/>
              <a:t>An Appetizer for Astronauts</a:t>
            </a:r>
          </a:p>
          <a:p>
            <a:pPr marL="457200" lvl="1" indent="0">
              <a:buNone/>
            </a:pPr>
            <a:endParaRPr lang="en-US" dirty="0" smtClean="0"/>
          </a:p>
          <a:p>
            <a:r>
              <a:rPr lang="en-US" dirty="0" smtClean="0"/>
              <a:t>$ Gift Certificate to NAITCO Store</a:t>
            </a:r>
          </a:p>
          <a:p>
            <a:pPr marL="0" indent="0">
              <a:buNone/>
            </a:pPr>
            <a:endParaRPr lang="en-US" dirty="0" smtClean="0"/>
          </a:p>
        </p:txBody>
      </p:sp>
      <p:sp>
        <p:nvSpPr>
          <p:cNvPr id="3" name="Text Placeholder 2"/>
          <p:cNvSpPr>
            <a:spLocks noGrp="1"/>
          </p:cNvSpPr>
          <p:nvPr>
            <p:ph type="body" sz="quarter" idx="10"/>
          </p:nvPr>
        </p:nvSpPr>
        <p:spPr/>
        <p:txBody>
          <a:bodyPr/>
          <a:lstStyle/>
          <a:p>
            <a:r>
              <a:rPr lang="en-US" dirty="0" smtClean="0"/>
              <a:t>Teacher Kit</a:t>
            </a:r>
            <a:endParaRPr lang="en-US" dirty="0"/>
          </a:p>
        </p:txBody>
      </p:sp>
    </p:spTree>
    <p:extLst>
      <p:ext uri="{BB962C8B-B14F-4D97-AF65-F5344CB8AC3E}">
        <p14:creationId xmlns:p14="http://schemas.microsoft.com/office/powerpoint/2010/main" val="770127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Evaluation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117" y="1269521"/>
            <a:ext cx="4648200" cy="4648200"/>
          </a:xfrm>
          <a:prstGeom prst="rect">
            <a:avLst/>
          </a:prstGeom>
        </p:spPr>
      </p:pic>
      <p:sp>
        <p:nvSpPr>
          <p:cNvPr id="5" name="TextBox 4"/>
          <p:cNvSpPr txBox="1"/>
          <p:nvPr/>
        </p:nvSpPr>
        <p:spPr>
          <a:xfrm>
            <a:off x="4511615" y="6148376"/>
            <a:ext cx="6340415" cy="379562"/>
          </a:xfrm>
          <a:prstGeom prst="rect">
            <a:avLst/>
          </a:prstGeom>
          <a:noFill/>
        </p:spPr>
        <p:txBody>
          <a:bodyPr wrap="square" rtlCol="0">
            <a:spAutoFit/>
          </a:bodyPr>
          <a:lstStyle/>
          <a:p>
            <a:r>
              <a:rPr lang="en-US" dirty="0" smtClean="0"/>
              <a:t>naitco.jotform.com/231925687735974</a:t>
            </a:r>
            <a:endParaRPr lang="en-US" dirty="0"/>
          </a:p>
        </p:txBody>
      </p:sp>
    </p:spTree>
    <p:extLst>
      <p:ext uri="{BB962C8B-B14F-4D97-AF65-F5344CB8AC3E}">
        <p14:creationId xmlns:p14="http://schemas.microsoft.com/office/powerpoint/2010/main" val="799797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52913" y="4734233"/>
            <a:ext cx="5221287" cy="1238864"/>
          </a:xfrm>
        </p:spPr>
        <p:txBody>
          <a:bodyPr/>
          <a:lstStyle/>
          <a:p>
            <a:r>
              <a:rPr lang="en-US" sz="1600" dirty="0" smtClean="0"/>
              <a:t>Jessica Jansen, Executive Director</a:t>
            </a:r>
            <a:br>
              <a:rPr lang="en-US" sz="1600" dirty="0" smtClean="0"/>
            </a:br>
            <a:r>
              <a:rPr lang="en-US" sz="1600" dirty="0" smtClean="0">
                <a:hlinkClick r:id="rId2"/>
              </a:rPr>
              <a:t>Jessica.Jansen@oregonstate.edu</a:t>
            </a:r>
            <a:r>
              <a:rPr lang="en-US" sz="1600" dirty="0" smtClean="0"/>
              <a:t> </a:t>
            </a:r>
            <a:br>
              <a:rPr lang="en-US" sz="1600" dirty="0" smtClean="0"/>
            </a:br>
            <a:r>
              <a:rPr lang="en-US" sz="1600" dirty="0" smtClean="0"/>
              <a:t/>
            </a:r>
            <a:br>
              <a:rPr lang="en-US" sz="1600" dirty="0" smtClean="0"/>
            </a:br>
            <a:r>
              <a:rPr lang="en-US" sz="1600" dirty="0" smtClean="0"/>
              <a:t>Brittany Capell, Education Programs Coordinator</a:t>
            </a:r>
            <a:br>
              <a:rPr lang="en-US" sz="1600" dirty="0" smtClean="0"/>
            </a:br>
            <a:r>
              <a:rPr lang="en-US" sz="1600" dirty="0" smtClean="0">
                <a:hlinkClick r:id="rId3"/>
              </a:rPr>
              <a:t>Brittany.Capell@oregonstate.edu</a:t>
            </a:r>
            <a:endParaRPr lang="en-US" sz="1600" dirty="0" smtClean="0"/>
          </a:p>
          <a:p>
            <a:endParaRPr lang="en-US" dirty="0"/>
          </a:p>
        </p:txBody>
      </p:sp>
    </p:spTree>
    <p:extLst>
      <p:ext uri="{BB962C8B-B14F-4D97-AF65-F5344CB8AC3E}">
        <p14:creationId xmlns:p14="http://schemas.microsoft.com/office/powerpoint/2010/main" val="1282250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0219" y="1731720"/>
            <a:ext cx="7725056" cy="3046988"/>
          </a:xfrm>
          <a:prstGeom prst="rect">
            <a:avLst/>
          </a:prstGeom>
          <a:noFill/>
        </p:spPr>
        <p:txBody>
          <a:bodyPr wrap="square" rtlCol="0">
            <a:spAutoFit/>
          </a:bodyPr>
          <a:lstStyle/>
          <a:p>
            <a:pPr algn="ctr"/>
            <a:r>
              <a:rPr lang="en-US" sz="4800" dirty="0" smtClean="0">
                <a:solidFill>
                  <a:schemeClr val="bg1"/>
                </a:solidFill>
                <a:latin typeface="Myriad Pro" panose="020B0503030403020204" pitchFamily="34" charset="0"/>
              </a:rPr>
              <a:t>Quiz:</a:t>
            </a:r>
            <a:br>
              <a:rPr lang="en-US" sz="4800" dirty="0" smtClean="0">
                <a:solidFill>
                  <a:schemeClr val="bg1"/>
                </a:solidFill>
                <a:latin typeface="Myriad Pro" panose="020B0503030403020204" pitchFamily="34" charset="0"/>
              </a:rPr>
            </a:br>
            <a:r>
              <a:rPr lang="en-US" sz="4800" dirty="0">
                <a:solidFill>
                  <a:schemeClr val="bg1"/>
                </a:solidFill>
              </a:rPr>
              <a:t>Can you name a </a:t>
            </a:r>
            <a:r>
              <a:rPr lang="en-US" sz="4800" dirty="0" smtClean="0">
                <a:solidFill>
                  <a:schemeClr val="bg1"/>
                </a:solidFill>
              </a:rPr>
              <a:t>food </a:t>
            </a:r>
            <a:r>
              <a:rPr lang="en-US" sz="4800" dirty="0">
                <a:solidFill>
                  <a:schemeClr val="bg1"/>
                </a:solidFill>
              </a:rPr>
              <a:t>just by seeing where </a:t>
            </a:r>
            <a:r>
              <a:rPr lang="en-US" sz="4800" dirty="0" smtClean="0">
                <a:solidFill>
                  <a:schemeClr val="bg1"/>
                </a:solidFill>
              </a:rPr>
              <a:t>it comes from?</a:t>
            </a:r>
            <a:endParaRPr lang="en-US" sz="4800" dirty="0">
              <a:solidFill>
                <a:schemeClr val="bg1"/>
              </a:solidFill>
            </a:endParaRPr>
          </a:p>
          <a:p>
            <a:pPr algn="ctr"/>
            <a:endParaRPr lang="en-US" sz="480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1618420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E7C423-3B83-3346-880C-0E8D1B6B5C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1638" y="-48087"/>
            <a:ext cx="9287712" cy="7173535"/>
          </a:xfrm>
          <a:prstGeom prst="rect">
            <a:avLst/>
          </a:prstGeom>
        </p:spPr>
      </p:pic>
      <p:sp>
        <p:nvSpPr>
          <p:cNvPr id="7" name="Rectangle 6">
            <a:extLst>
              <a:ext uri="{FF2B5EF4-FFF2-40B4-BE49-F238E27FC236}">
                <a16:creationId xmlns:a16="http://schemas.microsoft.com/office/drawing/2014/main" id="{2C238834-A44D-40E2-ABA6-96597FC8AA35}"/>
              </a:ext>
            </a:extLst>
          </p:cNvPr>
          <p:cNvSpPr/>
          <p:nvPr/>
        </p:nvSpPr>
        <p:spPr>
          <a:xfrm>
            <a:off x="10555917" y="375314"/>
            <a:ext cx="1454114" cy="610737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CAF7DD1-7CD8-EF4B-854A-41C0DC98A970}"/>
              </a:ext>
            </a:extLst>
          </p:cNvPr>
          <p:cNvSpPr/>
          <p:nvPr/>
        </p:nvSpPr>
        <p:spPr>
          <a:xfrm>
            <a:off x="5725887" y="718457"/>
            <a:ext cx="277585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E77A5A6-A9E6-4FCB-BB20-966A58FE3561}"/>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2A2FAC-A981-4150-AD6E-00E734518CE3}"/>
              </a:ext>
            </a:extLst>
          </p:cNvPr>
          <p:cNvSpPr/>
          <p:nvPr/>
        </p:nvSpPr>
        <p:spPr>
          <a:xfrm>
            <a:off x="10167257" y="6600009"/>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Dairy Cows: How Long Do Dairy Cattle Live? Do They Suffer?">
            <a:extLst>
              <a:ext uri="{FF2B5EF4-FFF2-40B4-BE49-F238E27FC236}">
                <a16:creationId xmlns:a16="http://schemas.microsoft.com/office/drawing/2014/main" id="{92BADDCC-4475-4D4E-BC81-4C775F38FC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194" y="4534735"/>
            <a:ext cx="3672920" cy="22031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79BB41B-B539-49F2-93B6-8E739478FBCF}"/>
              </a:ext>
            </a:extLst>
          </p:cNvPr>
          <p:cNvSpPr/>
          <p:nvPr/>
        </p:nvSpPr>
        <p:spPr>
          <a:xfrm>
            <a:off x="4667534" y="718457"/>
            <a:ext cx="2565779" cy="741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2" name="Title 1">
            <a:extLst>
              <a:ext uri="{FF2B5EF4-FFF2-40B4-BE49-F238E27FC236}">
                <a16:creationId xmlns:a16="http://schemas.microsoft.com/office/drawing/2014/main" id="{F7AA4DB7-9125-4D42-8B63-A0FF4FFB44CA}"/>
              </a:ext>
            </a:extLst>
          </p:cNvPr>
          <p:cNvSpPr>
            <a:spLocks noGrp="1"/>
          </p:cNvSpPr>
          <p:nvPr>
            <p:ph type="title"/>
          </p:nvPr>
        </p:nvSpPr>
        <p:spPr>
          <a:xfrm>
            <a:off x="2152650" y="365127"/>
            <a:ext cx="8014607" cy="1325563"/>
          </a:xfrm>
        </p:spPr>
        <p:txBody>
          <a:bodyPr>
            <a:normAutofit/>
          </a:bodyPr>
          <a:lstStyle/>
          <a:p>
            <a:pPr algn="ctr"/>
            <a:r>
              <a:rPr lang="en-US" sz="4800" b="1" dirty="0"/>
              <a:t>Dairy Cattle</a:t>
            </a:r>
          </a:p>
        </p:txBody>
      </p:sp>
      <p:sp>
        <p:nvSpPr>
          <p:cNvPr id="12" name="Rectangle 11">
            <a:extLst>
              <a:ext uri="{FF2B5EF4-FFF2-40B4-BE49-F238E27FC236}">
                <a16:creationId xmlns:a16="http://schemas.microsoft.com/office/drawing/2014/main" id="{67AC9A54-EF91-4FBA-A982-9C4D2007F6EF}"/>
              </a:ext>
            </a:extLst>
          </p:cNvPr>
          <p:cNvSpPr/>
          <p:nvPr/>
        </p:nvSpPr>
        <p:spPr>
          <a:xfrm>
            <a:off x="7803787" y="4894451"/>
            <a:ext cx="1564964" cy="741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Tree>
    <p:extLst>
      <p:ext uri="{BB962C8B-B14F-4D97-AF65-F5344CB8AC3E}">
        <p14:creationId xmlns:p14="http://schemas.microsoft.com/office/powerpoint/2010/main" val="100365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3"/>
                                        </p:tgtEl>
                                        <p:attrNameLst>
                                          <p:attrName>ppt_x</p:attrName>
                                        </p:attrNameLst>
                                      </p:cBhvr>
                                      <p:tavLst>
                                        <p:tav tm="0">
                                          <p:val>
                                            <p:strVal val="ppt_x"/>
                                          </p:val>
                                        </p:tav>
                                        <p:tav tm="100000">
                                          <p:val>
                                            <p:strVal val="ppt_x"/>
                                          </p:val>
                                        </p:tav>
                                      </p:tavLst>
                                    </p:anim>
                                    <p:anim calcmode="lin" valueType="num">
                                      <p:cBhvr additive="base">
                                        <p:cTn id="7" dur="30000"/>
                                        <p:tgtEl>
                                          <p:spTgt spid="3"/>
                                        </p:tgtEl>
                                        <p:attrNameLst>
                                          <p:attrName>ppt_y</p:attrName>
                                        </p:attrNameLst>
                                      </p:cBhvr>
                                      <p:tavLst>
                                        <p:tav tm="0">
                                          <p:val>
                                            <p:strVal val="ppt_y"/>
                                          </p:val>
                                        </p:tav>
                                        <p:tav tm="100000">
                                          <p:val>
                                            <p:strVal val="1+ppt_h/2"/>
                                          </p:val>
                                        </p:tav>
                                      </p:tavLst>
                                    </p:anim>
                                    <p:set>
                                      <p:cBhvr>
                                        <p:cTn id="8" dur="1" fill="hold">
                                          <p:stCondLst>
                                            <p:cond delay="299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238834-A44D-40E2-ABA6-96597FC8AA35}"/>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DE7C423-3B83-3346-880C-0E8D1B6B5C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6083" y="0"/>
            <a:ext cx="8919834" cy="6858000"/>
          </a:xfrm>
          <a:prstGeom prst="rect">
            <a:avLst/>
          </a:prstGeom>
        </p:spPr>
      </p:pic>
      <p:sp>
        <p:nvSpPr>
          <p:cNvPr id="5" name="Rectangle 4">
            <a:extLst>
              <a:ext uri="{FF2B5EF4-FFF2-40B4-BE49-F238E27FC236}">
                <a16:creationId xmlns:a16="http://schemas.microsoft.com/office/drawing/2014/main" id="{2CAF7DD1-7CD8-EF4B-854A-41C0DC98A970}"/>
              </a:ext>
            </a:extLst>
          </p:cNvPr>
          <p:cNvSpPr/>
          <p:nvPr/>
        </p:nvSpPr>
        <p:spPr>
          <a:xfrm>
            <a:off x="5725887" y="718457"/>
            <a:ext cx="277585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334CBA0-32B2-BE48-91B8-71CF33B271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8260" y="3512910"/>
            <a:ext cx="2930827" cy="3225347"/>
          </a:xfrm>
          <a:prstGeom prst="rect">
            <a:avLst/>
          </a:prstGeom>
        </p:spPr>
      </p:pic>
      <p:sp>
        <p:nvSpPr>
          <p:cNvPr id="2" name="Title 1">
            <a:extLst>
              <a:ext uri="{FF2B5EF4-FFF2-40B4-BE49-F238E27FC236}">
                <a16:creationId xmlns:a16="http://schemas.microsoft.com/office/drawing/2014/main" id="{F7AA4DB7-9125-4D42-8B63-A0FF4FFB44CA}"/>
              </a:ext>
            </a:extLst>
          </p:cNvPr>
          <p:cNvSpPr>
            <a:spLocks noGrp="1"/>
          </p:cNvSpPr>
          <p:nvPr>
            <p:ph type="title"/>
          </p:nvPr>
        </p:nvSpPr>
        <p:spPr>
          <a:xfrm>
            <a:off x="2152650" y="365127"/>
            <a:ext cx="8014607" cy="1325563"/>
          </a:xfrm>
        </p:spPr>
        <p:txBody>
          <a:bodyPr>
            <a:normAutofit/>
          </a:bodyPr>
          <a:lstStyle/>
          <a:p>
            <a:pPr algn="ctr"/>
            <a:r>
              <a:rPr lang="en-US" sz="4800" b="1" dirty="0"/>
              <a:t>Apples</a:t>
            </a:r>
          </a:p>
        </p:txBody>
      </p:sp>
      <p:sp>
        <p:nvSpPr>
          <p:cNvPr id="3" name="Rectangle 2">
            <a:extLst>
              <a:ext uri="{FF2B5EF4-FFF2-40B4-BE49-F238E27FC236}">
                <a16:creationId xmlns:a16="http://schemas.microsoft.com/office/drawing/2014/main" id="{5E77A5A6-A9E6-4FCB-BB20-966A58FE3561}"/>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2A2FAC-A981-4150-AD6E-00E734518CE3}"/>
              </a:ext>
            </a:extLst>
          </p:cNvPr>
          <p:cNvSpPr/>
          <p:nvPr/>
        </p:nvSpPr>
        <p:spPr>
          <a:xfrm>
            <a:off x="10255341" y="6554337"/>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6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3"/>
                                        </p:tgtEl>
                                        <p:attrNameLst>
                                          <p:attrName>ppt_x</p:attrName>
                                        </p:attrNameLst>
                                      </p:cBhvr>
                                      <p:tavLst>
                                        <p:tav tm="0">
                                          <p:val>
                                            <p:strVal val="ppt_x"/>
                                          </p:val>
                                        </p:tav>
                                        <p:tav tm="100000">
                                          <p:val>
                                            <p:strVal val="ppt_x"/>
                                          </p:val>
                                        </p:tav>
                                      </p:tavLst>
                                    </p:anim>
                                    <p:anim calcmode="lin" valueType="num">
                                      <p:cBhvr additive="base">
                                        <p:cTn id="7" dur="30000"/>
                                        <p:tgtEl>
                                          <p:spTgt spid="3"/>
                                        </p:tgtEl>
                                        <p:attrNameLst>
                                          <p:attrName>ppt_y</p:attrName>
                                        </p:attrNameLst>
                                      </p:cBhvr>
                                      <p:tavLst>
                                        <p:tav tm="0">
                                          <p:val>
                                            <p:strVal val="ppt_y"/>
                                          </p:val>
                                        </p:tav>
                                        <p:tav tm="100000">
                                          <p:val>
                                            <p:strVal val="1+ppt_h/2"/>
                                          </p:val>
                                        </p:tav>
                                      </p:tavLst>
                                    </p:anim>
                                    <p:set>
                                      <p:cBhvr>
                                        <p:cTn id="8" dur="1" fill="hold">
                                          <p:stCondLst>
                                            <p:cond delay="299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A6E8-A644-1349-9FD5-0CE9CFDE0E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5B72C6-F3EB-8B42-83E1-380863C21DC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6C96A96-13F9-184E-96AF-7EFE4F2C5A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1029" y="0"/>
            <a:ext cx="8989943" cy="6858000"/>
          </a:xfrm>
          <a:prstGeom prst="rect">
            <a:avLst/>
          </a:prstGeom>
        </p:spPr>
      </p:pic>
      <p:sp>
        <p:nvSpPr>
          <p:cNvPr id="5" name="Rectangle 4">
            <a:extLst>
              <a:ext uri="{FF2B5EF4-FFF2-40B4-BE49-F238E27FC236}">
                <a16:creationId xmlns:a16="http://schemas.microsoft.com/office/drawing/2014/main" id="{3801D024-B1B6-D942-A5DA-FD33156D59F3}"/>
              </a:ext>
            </a:extLst>
          </p:cNvPr>
          <p:cNvSpPr/>
          <p:nvPr/>
        </p:nvSpPr>
        <p:spPr>
          <a:xfrm>
            <a:off x="5715001" y="799307"/>
            <a:ext cx="277585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E5687AA2-F127-1444-8F96-B3E26C2C5BAE}"/>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Potatoes</a:t>
            </a:r>
          </a:p>
        </p:txBody>
      </p:sp>
      <p:pic>
        <p:nvPicPr>
          <p:cNvPr id="7" name="Picture 6">
            <a:extLst>
              <a:ext uri="{FF2B5EF4-FFF2-40B4-BE49-F238E27FC236}">
                <a16:creationId xmlns:a16="http://schemas.microsoft.com/office/drawing/2014/main" id="{EAF4741E-7DF7-8548-885C-5458E1A639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9687" y="4412151"/>
            <a:ext cx="3548743" cy="2239320"/>
          </a:xfrm>
          <a:prstGeom prst="rect">
            <a:avLst/>
          </a:prstGeom>
        </p:spPr>
      </p:pic>
      <p:sp>
        <p:nvSpPr>
          <p:cNvPr id="8" name="Rectangle 7">
            <a:extLst>
              <a:ext uri="{FF2B5EF4-FFF2-40B4-BE49-F238E27FC236}">
                <a16:creationId xmlns:a16="http://schemas.microsoft.com/office/drawing/2014/main" id="{CAAC0600-553B-4B49-A824-777F7C4A1567}"/>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A3D007-6A5C-4E93-9724-275F8ED06B1A}"/>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E8D43A4-B1D0-49D3-AC22-B4F1D1D432C3}"/>
              </a:ext>
            </a:extLst>
          </p:cNvPr>
          <p:cNvSpPr/>
          <p:nvPr/>
        </p:nvSpPr>
        <p:spPr>
          <a:xfrm>
            <a:off x="10322644" y="6569584"/>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27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9"/>
                                        </p:tgtEl>
                                        <p:attrNameLst>
                                          <p:attrName>ppt_x</p:attrName>
                                        </p:attrNameLst>
                                      </p:cBhvr>
                                      <p:tavLst>
                                        <p:tav tm="0">
                                          <p:val>
                                            <p:strVal val="ppt_x"/>
                                          </p:val>
                                        </p:tav>
                                        <p:tav tm="100000">
                                          <p:val>
                                            <p:strVal val="ppt_x"/>
                                          </p:val>
                                        </p:tav>
                                      </p:tavLst>
                                    </p:anim>
                                    <p:anim calcmode="lin" valueType="num">
                                      <p:cBhvr additive="base">
                                        <p:cTn id="7" dur="30000"/>
                                        <p:tgtEl>
                                          <p:spTgt spid="9"/>
                                        </p:tgtEl>
                                        <p:attrNameLst>
                                          <p:attrName>ppt_y</p:attrName>
                                        </p:attrNameLst>
                                      </p:cBhvr>
                                      <p:tavLst>
                                        <p:tav tm="0">
                                          <p:val>
                                            <p:strVal val="ppt_y"/>
                                          </p:val>
                                        </p:tav>
                                        <p:tav tm="100000">
                                          <p:val>
                                            <p:strVal val="1+ppt_h/2"/>
                                          </p:val>
                                        </p:tav>
                                      </p:tavLst>
                                    </p:anim>
                                    <p:set>
                                      <p:cBhvr>
                                        <p:cTn id="8" dur="1" fill="hold">
                                          <p:stCondLst>
                                            <p:cond delay="299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C6BB-8B7A-A04C-8AB4-9073770D8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09DF14-3005-2447-9C86-118DF6D8F08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24DC58-B2D0-C248-AB76-761839BC5C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5644" y="0"/>
            <a:ext cx="8860713" cy="6858000"/>
          </a:xfrm>
          <a:prstGeom prst="rect">
            <a:avLst/>
          </a:prstGeom>
        </p:spPr>
      </p:pic>
      <p:sp>
        <p:nvSpPr>
          <p:cNvPr id="5" name="Rectangle 4">
            <a:extLst>
              <a:ext uri="{FF2B5EF4-FFF2-40B4-BE49-F238E27FC236}">
                <a16:creationId xmlns:a16="http://schemas.microsoft.com/office/drawing/2014/main" id="{47316D7A-75F6-324A-B0BF-F1CF18AA1474}"/>
              </a:ext>
            </a:extLst>
          </p:cNvPr>
          <p:cNvSpPr/>
          <p:nvPr/>
        </p:nvSpPr>
        <p:spPr>
          <a:xfrm>
            <a:off x="5725887" y="718457"/>
            <a:ext cx="277585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305D6C0-C1D0-6B4C-A206-12E16EDB0705}"/>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Rice</a:t>
            </a:r>
          </a:p>
        </p:txBody>
      </p:sp>
      <p:pic>
        <p:nvPicPr>
          <p:cNvPr id="7" name="Picture 6">
            <a:extLst>
              <a:ext uri="{FF2B5EF4-FFF2-40B4-BE49-F238E27FC236}">
                <a16:creationId xmlns:a16="http://schemas.microsoft.com/office/drawing/2014/main" id="{2F66EC0B-EDD1-B844-82B9-A91CD7A9D0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8908" y="4001294"/>
            <a:ext cx="3696607" cy="2672358"/>
          </a:xfrm>
          <a:prstGeom prst="rect">
            <a:avLst/>
          </a:prstGeom>
        </p:spPr>
      </p:pic>
      <p:sp>
        <p:nvSpPr>
          <p:cNvPr id="8" name="Rectangle 7">
            <a:extLst>
              <a:ext uri="{FF2B5EF4-FFF2-40B4-BE49-F238E27FC236}">
                <a16:creationId xmlns:a16="http://schemas.microsoft.com/office/drawing/2014/main" id="{2C09F0EC-D813-4020-99DF-912A0033C0CE}"/>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F326302-8650-4773-835A-9CEB72509C7A}"/>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77CD42-5832-44BD-BB65-49EFB0F28D69}"/>
              </a:ext>
            </a:extLst>
          </p:cNvPr>
          <p:cNvSpPr/>
          <p:nvPr/>
        </p:nvSpPr>
        <p:spPr>
          <a:xfrm>
            <a:off x="10263116" y="6537278"/>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0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9"/>
                                        </p:tgtEl>
                                        <p:attrNameLst>
                                          <p:attrName>ppt_x</p:attrName>
                                        </p:attrNameLst>
                                      </p:cBhvr>
                                      <p:tavLst>
                                        <p:tav tm="0">
                                          <p:val>
                                            <p:strVal val="ppt_x"/>
                                          </p:val>
                                        </p:tav>
                                        <p:tav tm="100000">
                                          <p:val>
                                            <p:strVal val="ppt_x"/>
                                          </p:val>
                                        </p:tav>
                                      </p:tavLst>
                                    </p:anim>
                                    <p:anim calcmode="lin" valueType="num">
                                      <p:cBhvr additive="base">
                                        <p:cTn id="7" dur="30000"/>
                                        <p:tgtEl>
                                          <p:spTgt spid="9"/>
                                        </p:tgtEl>
                                        <p:attrNameLst>
                                          <p:attrName>ppt_y</p:attrName>
                                        </p:attrNameLst>
                                      </p:cBhvr>
                                      <p:tavLst>
                                        <p:tav tm="0">
                                          <p:val>
                                            <p:strVal val="ppt_y"/>
                                          </p:val>
                                        </p:tav>
                                        <p:tav tm="100000">
                                          <p:val>
                                            <p:strVal val="1+ppt_h/2"/>
                                          </p:val>
                                        </p:tav>
                                      </p:tavLst>
                                    </p:anim>
                                    <p:set>
                                      <p:cBhvr>
                                        <p:cTn id="8" dur="1" fill="hold">
                                          <p:stCondLst>
                                            <p:cond delay="299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1A2D96-A6D3-8349-B8F1-4472F7AC5BC9}"/>
              </a:ext>
            </a:extLst>
          </p:cNvPr>
          <p:cNvPicPr>
            <a:picLocks noChangeAspect="1"/>
          </p:cNvPicPr>
          <p:nvPr/>
        </p:nvPicPr>
        <p:blipFill>
          <a:blip r:embed="rId3"/>
          <a:stretch>
            <a:fillRect/>
          </a:stretch>
        </p:blipFill>
        <p:spPr>
          <a:xfrm>
            <a:off x="1638300" y="0"/>
            <a:ext cx="8915400" cy="6858000"/>
          </a:xfrm>
          <a:prstGeom prst="rect">
            <a:avLst/>
          </a:prstGeom>
        </p:spPr>
      </p:pic>
      <p:sp>
        <p:nvSpPr>
          <p:cNvPr id="5" name="Rectangle 4">
            <a:extLst>
              <a:ext uri="{FF2B5EF4-FFF2-40B4-BE49-F238E27FC236}">
                <a16:creationId xmlns:a16="http://schemas.microsoft.com/office/drawing/2014/main" id="{5BFC304E-6A3A-324D-A9B8-327F96C3209D}"/>
              </a:ext>
            </a:extLst>
          </p:cNvPr>
          <p:cNvSpPr/>
          <p:nvPr/>
        </p:nvSpPr>
        <p:spPr>
          <a:xfrm>
            <a:off x="5124003" y="570707"/>
            <a:ext cx="393511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14E00358-2DE5-4B45-A313-39811CC2B28F}"/>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Soybeans</a:t>
            </a:r>
          </a:p>
        </p:txBody>
      </p:sp>
      <p:pic>
        <p:nvPicPr>
          <p:cNvPr id="9" name="Picture 8">
            <a:extLst>
              <a:ext uri="{FF2B5EF4-FFF2-40B4-BE49-F238E27FC236}">
                <a16:creationId xmlns:a16="http://schemas.microsoft.com/office/drawing/2014/main" id="{5B12A587-DA4B-D248-A337-E4EC289A7C68}"/>
              </a:ext>
            </a:extLst>
          </p:cNvPr>
          <p:cNvPicPr>
            <a:picLocks noChangeAspect="1"/>
          </p:cNvPicPr>
          <p:nvPr/>
        </p:nvPicPr>
        <p:blipFill>
          <a:blip r:embed="rId4"/>
          <a:stretch>
            <a:fillRect/>
          </a:stretch>
        </p:blipFill>
        <p:spPr>
          <a:xfrm flipH="1">
            <a:off x="1766747" y="4389699"/>
            <a:ext cx="3634772" cy="2336639"/>
          </a:xfrm>
          <a:prstGeom prst="ellipse">
            <a:avLst/>
          </a:prstGeom>
          <a:ln>
            <a:noFill/>
          </a:ln>
          <a:effectLst>
            <a:softEdge rad="112500"/>
          </a:effectLst>
        </p:spPr>
      </p:pic>
      <p:sp>
        <p:nvSpPr>
          <p:cNvPr id="7" name="Rectangle 6">
            <a:extLst>
              <a:ext uri="{FF2B5EF4-FFF2-40B4-BE49-F238E27FC236}">
                <a16:creationId xmlns:a16="http://schemas.microsoft.com/office/drawing/2014/main" id="{85DAFC78-4EF7-49A5-8B24-7C0869B088CD}"/>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FB09D45-C61A-4628-B921-1E055E0C6A23}"/>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EE2E19-E924-4F56-8299-AFBE8F13D058}"/>
              </a:ext>
            </a:extLst>
          </p:cNvPr>
          <p:cNvSpPr/>
          <p:nvPr/>
        </p:nvSpPr>
        <p:spPr>
          <a:xfrm>
            <a:off x="10425253" y="6537278"/>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0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10"/>
                                        </p:tgtEl>
                                        <p:attrNameLst>
                                          <p:attrName>ppt_x</p:attrName>
                                        </p:attrNameLst>
                                      </p:cBhvr>
                                      <p:tavLst>
                                        <p:tav tm="0">
                                          <p:val>
                                            <p:strVal val="ppt_x"/>
                                          </p:val>
                                        </p:tav>
                                        <p:tav tm="100000">
                                          <p:val>
                                            <p:strVal val="ppt_x"/>
                                          </p:val>
                                        </p:tav>
                                      </p:tavLst>
                                    </p:anim>
                                    <p:anim calcmode="lin" valueType="num">
                                      <p:cBhvr additive="base">
                                        <p:cTn id="7" dur="30000"/>
                                        <p:tgtEl>
                                          <p:spTgt spid="10"/>
                                        </p:tgtEl>
                                        <p:attrNameLst>
                                          <p:attrName>ppt_y</p:attrName>
                                        </p:attrNameLst>
                                      </p:cBhvr>
                                      <p:tavLst>
                                        <p:tav tm="0">
                                          <p:val>
                                            <p:strVal val="ppt_y"/>
                                          </p:val>
                                        </p:tav>
                                        <p:tav tm="100000">
                                          <p:val>
                                            <p:strVal val="1+ppt_h/2"/>
                                          </p:val>
                                        </p:tav>
                                      </p:tavLst>
                                    </p:anim>
                                    <p:set>
                                      <p:cBhvr>
                                        <p:cTn id="8" dur="1" fill="hold">
                                          <p:stCondLst>
                                            <p:cond delay="299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5EFEE7-B01E-4146-94C2-5F6FF9BE07CB}"/>
              </a:ext>
            </a:extLst>
          </p:cNvPr>
          <p:cNvSpPr/>
          <p:nvPr/>
        </p:nvSpPr>
        <p:spPr>
          <a:xfrm>
            <a:off x="5192486" y="718457"/>
            <a:ext cx="379911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DAE10B2-297B-6C41-9B6E-468DD0237E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1175657"/>
            <a:ext cx="9144000" cy="5682343"/>
          </a:xfrm>
          <a:prstGeom prst="rect">
            <a:avLst/>
          </a:prstGeom>
        </p:spPr>
      </p:pic>
      <p:sp>
        <p:nvSpPr>
          <p:cNvPr id="6" name="Title 1">
            <a:extLst>
              <a:ext uri="{FF2B5EF4-FFF2-40B4-BE49-F238E27FC236}">
                <a16:creationId xmlns:a16="http://schemas.microsoft.com/office/drawing/2014/main" id="{534C195E-92F8-7C40-B138-3EA244B70F50}"/>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Oranges</a:t>
            </a:r>
          </a:p>
        </p:txBody>
      </p:sp>
      <p:pic>
        <p:nvPicPr>
          <p:cNvPr id="12" name="Picture 11">
            <a:extLst>
              <a:ext uri="{FF2B5EF4-FFF2-40B4-BE49-F238E27FC236}">
                <a16:creationId xmlns:a16="http://schemas.microsoft.com/office/drawing/2014/main" id="{DD8734E9-B4E3-5A48-94E1-E634D6215C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7645" y="4016829"/>
            <a:ext cx="3135356" cy="2661917"/>
          </a:xfrm>
          <a:prstGeom prst="rect">
            <a:avLst/>
          </a:prstGeom>
        </p:spPr>
      </p:pic>
      <p:sp>
        <p:nvSpPr>
          <p:cNvPr id="7" name="Rectangle 6">
            <a:extLst>
              <a:ext uri="{FF2B5EF4-FFF2-40B4-BE49-F238E27FC236}">
                <a16:creationId xmlns:a16="http://schemas.microsoft.com/office/drawing/2014/main" id="{0BE57E59-4F65-4691-BF93-6CE25F400670}"/>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C3960E5-30FE-4C1C-902E-352E3C6E8590}"/>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D2497D0-3D23-40C6-B6ED-B98A584D510C}"/>
              </a:ext>
            </a:extLst>
          </p:cNvPr>
          <p:cNvSpPr/>
          <p:nvPr/>
        </p:nvSpPr>
        <p:spPr>
          <a:xfrm>
            <a:off x="10549716" y="6564572"/>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0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8"/>
                                        </p:tgtEl>
                                        <p:attrNameLst>
                                          <p:attrName>ppt_x</p:attrName>
                                        </p:attrNameLst>
                                      </p:cBhvr>
                                      <p:tavLst>
                                        <p:tav tm="0">
                                          <p:val>
                                            <p:strVal val="ppt_x"/>
                                          </p:val>
                                        </p:tav>
                                        <p:tav tm="100000">
                                          <p:val>
                                            <p:strVal val="ppt_x"/>
                                          </p:val>
                                        </p:tav>
                                      </p:tavLst>
                                    </p:anim>
                                    <p:anim calcmode="lin" valueType="num">
                                      <p:cBhvr additive="base">
                                        <p:cTn id="7" dur="30000"/>
                                        <p:tgtEl>
                                          <p:spTgt spid="8"/>
                                        </p:tgtEl>
                                        <p:attrNameLst>
                                          <p:attrName>ppt_y</p:attrName>
                                        </p:attrNameLst>
                                      </p:cBhvr>
                                      <p:tavLst>
                                        <p:tav tm="0">
                                          <p:val>
                                            <p:strVal val="ppt_y"/>
                                          </p:val>
                                        </p:tav>
                                        <p:tav tm="100000">
                                          <p:val>
                                            <p:strVal val="1+ppt_h/2"/>
                                          </p:val>
                                        </p:tav>
                                      </p:tavLst>
                                    </p:anim>
                                    <p:set>
                                      <p:cBhvr>
                                        <p:cTn id="8" dur="1" fill="hold">
                                          <p:stCondLst>
                                            <p:cond delay="299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theme/theme1.xml><?xml version="1.0" encoding="utf-8"?>
<a:theme xmlns:a="http://schemas.openxmlformats.org/drawingml/2006/main" name="Office Theme">
  <a:themeElements>
    <a:clrScheme name="OSU RGB 2018">
      <a:dk1>
        <a:sysClr val="windowText" lastClr="000000"/>
      </a:dk1>
      <a:lt1>
        <a:sysClr val="window" lastClr="FFFFFF"/>
      </a:lt1>
      <a:dk2>
        <a:srgbClr val="8E9089"/>
      </a:dk2>
      <a:lt2>
        <a:srgbClr val="B7A99A"/>
      </a:lt2>
      <a:accent1>
        <a:srgbClr val="D73F09"/>
      </a:accent1>
      <a:accent2>
        <a:srgbClr val="00859B"/>
      </a:accent2>
      <a:accent3>
        <a:srgbClr val="B8DDE1"/>
      </a:accent3>
      <a:accent4>
        <a:srgbClr val="FFB500"/>
      </a:accent4>
      <a:accent5>
        <a:srgbClr val="FDD26E"/>
      </a:accent5>
      <a:accent6>
        <a:srgbClr val="4A773C"/>
      </a:accent6>
      <a:hlink>
        <a:srgbClr val="C4D6A4"/>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036DDB-AF48-454A-83F4-B5C7D35B8D94}" vid="{863622DF-11CA-418C-B39A-AD8BB1B3DE2F}"/>
    </a:ext>
  </a:extLst>
</a:theme>
</file>

<file path=ppt/theme/theme2.xml><?xml version="1.0" encoding="utf-8"?>
<a:theme xmlns:a="http://schemas.openxmlformats.org/drawingml/2006/main" name="1_Office Theme">
  <a:themeElements>
    <a:clrScheme name="OSU RGB 2018">
      <a:dk1>
        <a:sysClr val="windowText" lastClr="000000"/>
      </a:dk1>
      <a:lt1>
        <a:sysClr val="window" lastClr="FFFFFF"/>
      </a:lt1>
      <a:dk2>
        <a:srgbClr val="8E9089"/>
      </a:dk2>
      <a:lt2>
        <a:srgbClr val="B7A99A"/>
      </a:lt2>
      <a:accent1>
        <a:srgbClr val="D73F09"/>
      </a:accent1>
      <a:accent2>
        <a:srgbClr val="00859B"/>
      </a:accent2>
      <a:accent3>
        <a:srgbClr val="B8DDE1"/>
      </a:accent3>
      <a:accent4>
        <a:srgbClr val="FFB500"/>
      </a:accent4>
      <a:accent5>
        <a:srgbClr val="FDD26E"/>
      </a:accent5>
      <a:accent6>
        <a:srgbClr val="4A773C"/>
      </a:accent6>
      <a:hlink>
        <a:srgbClr val="C4D6A4"/>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036DDB-AF48-454A-83F4-B5C7D35B8D94}" vid="{863622DF-11CA-418C-B39A-AD8BB1B3DE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6147</TotalTime>
  <Words>605</Words>
  <Application>Microsoft Office PowerPoint</Application>
  <PresentationFormat>Widescreen</PresentationFormat>
  <Paragraphs>99</Paragraphs>
  <Slides>28</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Calibri Light</vt:lpstr>
      <vt:lpstr>Myriad Pro</vt:lpstr>
      <vt:lpstr>Office Theme</vt:lpstr>
      <vt:lpstr>1_Office Theme</vt:lpstr>
      <vt:lpstr>PowerPoint Presentation</vt:lpstr>
      <vt:lpstr>PowerPoint Presentation</vt:lpstr>
      <vt:lpstr>PowerPoint Presentation</vt:lpstr>
      <vt:lpstr>Dairy Cattle</vt:lpstr>
      <vt:lpstr>Apples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Capell, Brittany Nicole</dc:creator>
  <cp:lastModifiedBy>Capell, Brittany Nicole</cp:lastModifiedBy>
  <cp:revision>152</cp:revision>
  <dcterms:created xsi:type="dcterms:W3CDTF">2019-07-12T15:15:11Z</dcterms:created>
  <dcterms:modified xsi:type="dcterms:W3CDTF">2023-07-31T16:01:11Z</dcterms:modified>
</cp:coreProperties>
</file>