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318" r:id="rId4"/>
    <p:sldId id="331" r:id="rId5"/>
    <p:sldId id="258" r:id="rId6"/>
    <p:sldId id="259" r:id="rId7"/>
    <p:sldId id="319" r:id="rId8"/>
    <p:sldId id="322" r:id="rId9"/>
    <p:sldId id="330" r:id="rId10"/>
    <p:sldId id="323" r:id="rId11"/>
    <p:sldId id="324" r:id="rId12"/>
    <p:sldId id="325" r:id="rId13"/>
    <p:sldId id="326" r:id="rId14"/>
    <p:sldId id="327" r:id="rId15"/>
    <p:sldId id="328" r:id="rId16"/>
    <p:sldId id="329" r:id="rId17"/>
    <p:sldId id="317" r:id="rId18"/>
    <p:sldId id="267" r:id="rId19"/>
    <p:sldId id="277" r:id="rId20"/>
    <p:sldId id="278" r:id="rId21"/>
    <p:sldId id="282" r:id="rId22"/>
    <p:sldId id="279" r:id="rId23"/>
    <p:sldId id="321" r:id="rId24"/>
    <p:sldId id="333" r:id="rId25"/>
    <p:sldId id="312" r:id="rId26"/>
    <p:sldId id="320" r:id="rId27"/>
    <p:sldId id="28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5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74863" autoAdjust="0"/>
  </p:normalViewPr>
  <p:slideViewPr>
    <p:cSldViewPr snapToGrid="0">
      <p:cViewPr varScale="1">
        <p:scale>
          <a:sx n="87" d="100"/>
          <a:sy n="87" d="100"/>
        </p:scale>
        <p:origin x="1518" y="8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17924-B815-4EB0-8D83-D373247E6D30}" type="doc">
      <dgm:prSet loTypeId="urn:microsoft.com/office/officeart/2005/8/layout/hProcess9" loCatId="process" qsTypeId="urn:microsoft.com/office/officeart/2005/8/quickstyle/simple1" qsCatId="simple" csTypeId="urn:microsoft.com/office/officeart/2005/8/colors/accent6_5" csCatId="accent6" phldr="1"/>
      <dgm:spPr/>
    </dgm:pt>
    <dgm:pt modelId="{97728ED9-C9C2-4C2B-A834-5660C6C879E3}">
      <dgm:prSet phldrT="[Text]"/>
      <dgm:spPr/>
      <dgm:t>
        <a:bodyPr/>
        <a:lstStyle/>
        <a:p>
          <a:r>
            <a:rPr lang="en-US" dirty="0"/>
            <a:t>What is Oregon Agriculture in the Classroom?</a:t>
          </a:r>
        </a:p>
      </dgm:t>
    </dgm:pt>
    <dgm:pt modelId="{8C5DD001-CCAF-436F-96AA-B63B3709F023}" type="parTrans" cxnId="{E0FEE2B2-F2DF-4887-BE5E-70935A457AD1}">
      <dgm:prSet/>
      <dgm:spPr/>
      <dgm:t>
        <a:bodyPr/>
        <a:lstStyle/>
        <a:p>
          <a:endParaRPr lang="en-US"/>
        </a:p>
      </dgm:t>
    </dgm:pt>
    <dgm:pt modelId="{BD05D4C4-358A-4310-BEA5-8729B70745F8}" type="sibTrans" cxnId="{E0FEE2B2-F2DF-4887-BE5E-70935A457AD1}">
      <dgm:prSet/>
      <dgm:spPr/>
      <dgm:t>
        <a:bodyPr/>
        <a:lstStyle/>
        <a:p>
          <a:endParaRPr lang="en-US"/>
        </a:p>
      </dgm:t>
    </dgm:pt>
    <dgm:pt modelId="{B9869B14-90CC-4453-888B-1B45F10CC55F}">
      <dgm:prSet phldrT="[Text]"/>
      <dgm:spPr/>
      <dgm:t>
        <a:bodyPr/>
        <a:lstStyle/>
        <a:p>
          <a:r>
            <a:rPr lang="en-US" dirty="0"/>
            <a:t>What is agriculture?</a:t>
          </a:r>
        </a:p>
      </dgm:t>
    </dgm:pt>
    <dgm:pt modelId="{8DDF3031-5344-4493-861A-52B5BE691A01}" type="parTrans" cxnId="{9955C147-E48F-42B3-9B96-7AEA88536779}">
      <dgm:prSet/>
      <dgm:spPr/>
      <dgm:t>
        <a:bodyPr/>
        <a:lstStyle/>
        <a:p>
          <a:endParaRPr lang="en-US"/>
        </a:p>
      </dgm:t>
    </dgm:pt>
    <dgm:pt modelId="{4606F071-1FE0-48BE-83E9-DDEC280B4BCA}" type="sibTrans" cxnId="{9955C147-E48F-42B3-9B96-7AEA88536779}">
      <dgm:prSet/>
      <dgm:spPr/>
      <dgm:t>
        <a:bodyPr/>
        <a:lstStyle/>
        <a:p>
          <a:endParaRPr lang="en-US"/>
        </a:p>
      </dgm:t>
    </dgm:pt>
    <dgm:pt modelId="{A07E1FB4-E9F0-4E23-ACDA-FE655CB255DE}">
      <dgm:prSet phldrT="[Text]"/>
      <dgm:spPr/>
      <dgm:t>
        <a:bodyPr/>
        <a:lstStyle/>
        <a:p>
          <a:r>
            <a:rPr lang="en-US" dirty="0"/>
            <a:t>Why teach agriculture?</a:t>
          </a:r>
        </a:p>
      </dgm:t>
    </dgm:pt>
    <dgm:pt modelId="{E19BA3B2-926C-4906-B7B8-F9BCD1F4E650}" type="parTrans" cxnId="{AF05B1E6-9040-4A3F-B1F1-FCD531C19C91}">
      <dgm:prSet/>
      <dgm:spPr/>
      <dgm:t>
        <a:bodyPr/>
        <a:lstStyle/>
        <a:p>
          <a:endParaRPr lang="en-US"/>
        </a:p>
      </dgm:t>
    </dgm:pt>
    <dgm:pt modelId="{365C92DD-4889-41E3-8916-EC4EF5035E8D}" type="sibTrans" cxnId="{AF05B1E6-9040-4A3F-B1F1-FCD531C19C91}">
      <dgm:prSet/>
      <dgm:spPr/>
      <dgm:t>
        <a:bodyPr/>
        <a:lstStyle/>
        <a:p>
          <a:endParaRPr lang="en-US"/>
        </a:p>
      </dgm:t>
    </dgm:pt>
    <dgm:pt modelId="{07CE63C1-CD69-44D3-AFDB-18FC582C339D}">
      <dgm:prSet phldrT="[Text]"/>
      <dgm:spPr/>
      <dgm:t>
        <a:bodyPr/>
        <a:lstStyle/>
        <a:p>
          <a:r>
            <a:rPr lang="en-US" dirty="0"/>
            <a:t>How can I use agriculture in my classroom?</a:t>
          </a:r>
        </a:p>
      </dgm:t>
    </dgm:pt>
    <dgm:pt modelId="{55D2932D-5479-4B25-ADB5-7EA9BCB8AE30}" type="parTrans" cxnId="{0E779974-EBBB-425E-8EA6-DD48C8FD3B46}">
      <dgm:prSet/>
      <dgm:spPr/>
      <dgm:t>
        <a:bodyPr/>
        <a:lstStyle/>
        <a:p>
          <a:endParaRPr lang="en-US"/>
        </a:p>
      </dgm:t>
    </dgm:pt>
    <dgm:pt modelId="{66829DBE-2AE0-424A-AFA3-80FCF2A2BA9E}" type="sibTrans" cxnId="{0E779974-EBBB-425E-8EA6-DD48C8FD3B46}">
      <dgm:prSet/>
      <dgm:spPr/>
      <dgm:t>
        <a:bodyPr/>
        <a:lstStyle/>
        <a:p>
          <a:endParaRPr lang="en-US"/>
        </a:p>
      </dgm:t>
    </dgm:pt>
    <dgm:pt modelId="{BBEC01ED-07EA-47DC-B64D-502C3888EE2B}" type="pres">
      <dgm:prSet presAssocID="{B8B17924-B815-4EB0-8D83-D373247E6D30}" presName="CompostProcess" presStyleCnt="0">
        <dgm:presLayoutVars>
          <dgm:dir/>
          <dgm:resizeHandles val="exact"/>
        </dgm:presLayoutVars>
      </dgm:prSet>
      <dgm:spPr/>
    </dgm:pt>
    <dgm:pt modelId="{158B4785-CF15-434E-ADA1-6E2D5A82AD8A}" type="pres">
      <dgm:prSet presAssocID="{B8B17924-B815-4EB0-8D83-D373247E6D30}" presName="arrow" presStyleLbl="bgShp" presStyleIdx="0" presStyleCnt="1"/>
      <dgm:spPr/>
    </dgm:pt>
    <dgm:pt modelId="{1A606192-DDFE-4163-866A-4AE0473B0786}" type="pres">
      <dgm:prSet presAssocID="{B8B17924-B815-4EB0-8D83-D373247E6D30}" presName="linearProcess" presStyleCnt="0"/>
      <dgm:spPr/>
    </dgm:pt>
    <dgm:pt modelId="{9A283C53-AF87-4FCB-B005-F94DCFE60C43}" type="pres">
      <dgm:prSet presAssocID="{97728ED9-C9C2-4C2B-A834-5660C6C879E3}" presName="textNode" presStyleLbl="node1" presStyleIdx="0" presStyleCnt="4">
        <dgm:presLayoutVars>
          <dgm:bulletEnabled val="1"/>
        </dgm:presLayoutVars>
      </dgm:prSet>
      <dgm:spPr/>
      <dgm:t>
        <a:bodyPr/>
        <a:lstStyle/>
        <a:p>
          <a:endParaRPr lang="en-US"/>
        </a:p>
      </dgm:t>
    </dgm:pt>
    <dgm:pt modelId="{692459FB-D124-4D1E-90F6-E330A8082A8F}" type="pres">
      <dgm:prSet presAssocID="{BD05D4C4-358A-4310-BEA5-8729B70745F8}" presName="sibTrans" presStyleCnt="0"/>
      <dgm:spPr/>
    </dgm:pt>
    <dgm:pt modelId="{40D91CA0-A0A7-40E1-A08D-36F4D1268DC6}" type="pres">
      <dgm:prSet presAssocID="{B9869B14-90CC-4453-888B-1B45F10CC55F}" presName="textNode" presStyleLbl="node1" presStyleIdx="1" presStyleCnt="4">
        <dgm:presLayoutVars>
          <dgm:bulletEnabled val="1"/>
        </dgm:presLayoutVars>
      </dgm:prSet>
      <dgm:spPr/>
      <dgm:t>
        <a:bodyPr/>
        <a:lstStyle/>
        <a:p>
          <a:endParaRPr lang="en-US"/>
        </a:p>
      </dgm:t>
    </dgm:pt>
    <dgm:pt modelId="{49A88296-CC95-44DB-918E-D57859A5C611}" type="pres">
      <dgm:prSet presAssocID="{4606F071-1FE0-48BE-83E9-DDEC280B4BCA}" presName="sibTrans" presStyleCnt="0"/>
      <dgm:spPr/>
    </dgm:pt>
    <dgm:pt modelId="{769B3971-B9AD-441B-921B-662A9F0AEA60}" type="pres">
      <dgm:prSet presAssocID="{A07E1FB4-E9F0-4E23-ACDA-FE655CB255DE}" presName="textNode" presStyleLbl="node1" presStyleIdx="2" presStyleCnt="4">
        <dgm:presLayoutVars>
          <dgm:bulletEnabled val="1"/>
        </dgm:presLayoutVars>
      </dgm:prSet>
      <dgm:spPr/>
      <dgm:t>
        <a:bodyPr/>
        <a:lstStyle/>
        <a:p>
          <a:endParaRPr lang="en-US"/>
        </a:p>
      </dgm:t>
    </dgm:pt>
    <dgm:pt modelId="{A56CDF8E-F6BF-495B-B763-12A4B6AC99F2}" type="pres">
      <dgm:prSet presAssocID="{365C92DD-4889-41E3-8916-EC4EF5035E8D}" presName="sibTrans" presStyleCnt="0"/>
      <dgm:spPr/>
    </dgm:pt>
    <dgm:pt modelId="{DBB513E9-BC92-4296-8570-E0DA32964411}" type="pres">
      <dgm:prSet presAssocID="{07CE63C1-CD69-44D3-AFDB-18FC582C339D}" presName="textNode" presStyleLbl="node1" presStyleIdx="3" presStyleCnt="4">
        <dgm:presLayoutVars>
          <dgm:bulletEnabled val="1"/>
        </dgm:presLayoutVars>
      </dgm:prSet>
      <dgm:spPr/>
      <dgm:t>
        <a:bodyPr/>
        <a:lstStyle/>
        <a:p>
          <a:endParaRPr lang="en-US"/>
        </a:p>
      </dgm:t>
    </dgm:pt>
  </dgm:ptLst>
  <dgm:cxnLst>
    <dgm:cxn modelId="{C9B3F281-A604-4980-89E3-6AA40F63A312}" type="presOf" srcId="{07CE63C1-CD69-44D3-AFDB-18FC582C339D}" destId="{DBB513E9-BC92-4296-8570-E0DA32964411}" srcOrd="0" destOrd="0" presId="urn:microsoft.com/office/officeart/2005/8/layout/hProcess9"/>
    <dgm:cxn modelId="{AF05B1E6-9040-4A3F-B1F1-FCD531C19C91}" srcId="{B8B17924-B815-4EB0-8D83-D373247E6D30}" destId="{A07E1FB4-E9F0-4E23-ACDA-FE655CB255DE}" srcOrd="2" destOrd="0" parTransId="{E19BA3B2-926C-4906-B7B8-F9BCD1F4E650}" sibTransId="{365C92DD-4889-41E3-8916-EC4EF5035E8D}"/>
    <dgm:cxn modelId="{0E779974-EBBB-425E-8EA6-DD48C8FD3B46}" srcId="{B8B17924-B815-4EB0-8D83-D373247E6D30}" destId="{07CE63C1-CD69-44D3-AFDB-18FC582C339D}" srcOrd="3" destOrd="0" parTransId="{55D2932D-5479-4B25-ADB5-7EA9BCB8AE30}" sibTransId="{66829DBE-2AE0-424A-AFA3-80FCF2A2BA9E}"/>
    <dgm:cxn modelId="{9955C147-E48F-42B3-9B96-7AEA88536779}" srcId="{B8B17924-B815-4EB0-8D83-D373247E6D30}" destId="{B9869B14-90CC-4453-888B-1B45F10CC55F}" srcOrd="1" destOrd="0" parTransId="{8DDF3031-5344-4493-861A-52B5BE691A01}" sibTransId="{4606F071-1FE0-48BE-83E9-DDEC280B4BCA}"/>
    <dgm:cxn modelId="{5D7A5E97-3B6E-4A69-BBC7-8A8D65649495}" type="presOf" srcId="{97728ED9-C9C2-4C2B-A834-5660C6C879E3}" destId="{9A283C53-AF87-4FCB-B005-F94DCFE60C43}" srcOrd="0" destOrd="0" presId="urn:microsoft.com/office/officeart/2005/8/layout/hProcess9"/>
    <dgm:cxn modelId="{B4F364D4-02FF-4E23-84DF-336C21F2FC21}" type="presOf" srcId="{A07E1FB4-E9F0-4E23-ACDA-FE655CB255DE}" destId="{769B3971-B9AD-441B-921B-662A9F0AEA60}" srcOrd="0" destOrd="0" presId="urn:microsoft.com/office/officeart/2005/8/layout/hProcess9"/>
    <dgm:cxn modelId="{E0FEE2B2-F2DF-4887-BE5E-70935A457AD1}" srcId="{B8B17924-B815-4EB0-8D83-D373247E6D30}" destId="{97728ED9-C9C2-4C2B-A834-5660C6C879E3}" srcOrd="0" destOrd="0" parTransId="{8C5DD001-CCAF-436F-96AA-B63B3709F023}" sibTransId="{BD05D4C4-358A-4310-BEA5-8729B70745F8}"/>
    <dgm:cxn modelId="{E3983E46-095B-4A12-8DEA-17BA8C4D25A6}" type="presOf" srcId="{B8B17924-B815-4EB0-8D83-D373247E6D30}" destId="{BBEC01ED-07EA-47DC-B64D-502C3888EE2B}" srcOrd="0" destOrd="0" presId="urn:microsoft.com/office/officeart/2005/8/layout/hProcess9"/>
    <dgm:cxn modelId="{3BEEC176-E68E-4F71-88B3-41EFE44722B1}" type="presOf" srcId="{B9869B14-90CC-4453-888B-1B45F10CC55F}" destId="{40D91CA0-A0A7-40E1-A08D-36F4D1268DC6}" srcOrd="0" destOrd="0" presId="urn:microsoft.com/office/officeart/2005/8/layout/hProcess9"/>
    <dgm:cxn modelId="{A77EC3CB-18D0-42A1-906B-D1FF786BFC0F}" type="presParOf" srcId="{BBEC01ED-07EA-47DC-B64D-502C3888EE2B}" destId="{158B4785-CF15-434E-ADA1-6E2D5A82AD8A}" srcOrd="0" destOrd="0" presId="urn:microsoft.com/office/officeart/2005/8/layout/hProcess9"/>
    <dgm:cxn modelId="{6D30CF21-1EAD-43FB-9B9F-6E72FCEE0BB7}" type="presParOf" srcId="{BBEC01ED-07EA-47DC-B64D-502C3888EE2B}" destId="{1A606192-DDFE-4163-866A-4AE0473B0786}" srcOrd="1" destOrd="0" presId="urn:microsoft.com/office/officeart/2005/8/layout/hProcess9"/>
    <dgm:cxn modelId="{3C91282B-3A8E-4567-A36F-8EA0E6450D2B}" type="presParOf" srcId="{1A606192-DDFE-4163-866A-4AE0473B0786}" destId="{9A283C53-AF87-4FCB-B005-F94DCFE60C43}" srcOrd="0" destOrd="0" presId="urn:microsoft.com/office/officeart/2005/8/layout/hProcess9"/>
    <dgm:cxn modelId="{C22F88B9-7096-459A-8B0C-561298E6368A}" type="presParOf" srcId="{1A606192-DDFE-4163-866A-4AE0473B0786}" destId="{692459FB-D124-4D1E-90F6-E330A8082A8F}" srcOrd="1" destOrd="0" presId="urn:microsoft.com/office/officeart/2005/8/layout/hProcess9"/>
    <dgm:cxn modelId="{38007211-9619-4520-A2BA-A0E2C14E3FC9}" type="presParOf" srcId="{1A606192-DDFE-4163-866A-4AE0473B0786}" destId="{40D91CA0-A0A7-40E1-A08D-36F4D1268DC6}" srcOrd="2" destOrd="0" presId="urn:microsoft.com/office/officeart/2005/8/layout/hProcess9"/>
    <dgm:cxn modelId="{AC84B5F7-49A2-4D74-A35B-2505232DE6D2}" type="presParOf" srcId="{1A606192-DDFE-4163-866A-4AE0473B0786}" destId="{49A88296-CC95-44DB-918E-D57859A5C611}" srcOrd="3" destOrd="0" presId="urn:microsoft.com/office/officeart/2005/8/layout/hProcess9"/>
    <dgm:cxn modelId="{EC11A998-4FCB-47B8-BFE1-09172451795F}" type="presParOf" srcId="{1A606192-DDFE-4163-866A-4AE0473B0786}" destId="{769B3971-B9AD-441B-921B-662A9F0AEA60}" srcOrd="4" destOrd="0" presId="urn:microsoft.com/office/officeart/2005/8/layout/hProcess9"/>
    <dgm:cxn modelId="{29A9DFBC-9009-465D-8725-60F8D93E71A3}" type="presParOf" srcId="{1A606192-DDFE-4163-866A-4AE0473B0786}" destId="{A56CDF8E-F6BF-495B-B763-12A4B6AC99F2}" srcOrd="5" destOrd="0" presId="urn:microsoft.com/office/officeart/2005/8/layout/hProcess9"/>
    <dgm:cxn modelId="{1F021D65-BF2F-4DD6-970C-499E8899BA23}" type="presParOf" srcId="{1A606192-DDFE-4163-866A-4AE0473B0786}" destId="{DBB513E9-BC92-4296-8570-E0DA3296441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B4785-CF15-434E-ADA1-6E2D5A82AD8A}">
      <dsp:nvSpPr>
        <dsp:cNvPr id="0" name=""/>
        <dsp:cNvSpPr/>
      </dsp:nvSpPr>
      <dsp:spPr>
        <a:xfrm>
          <a:off x="763081" y="0"/>
          <a:ext cx="8648262" cy="590163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83C53-AF87-4FCB-B005-F94DCFE60C43}">
      <dsp:nvSpPr>
        <dsp:cNvPr id="0" name=""/>
        <dsp:cNvSpPr/>
      </dsp:nvSpPr>
      <dsp:spPr>
        <a:xfrm>
          <a:off x="5092" y="1770489"/>
          <a:ext cx="2449214" cy="2360652"/>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What is Oregon Agriculture in the Classroom?</a:t>
          </a:r>
        </a:p>
      </dsp:txBody>
      <dsp:txXfrm>
        <a:off x="120330" y="1885727"/>
        <a:ext cx="2218738" cy="2130176"/>
      </dsp:txXfrm>
    </dsp:sp>
    <dsp:sp modelId="{40D91CA0-A0A7-40E1-A08D-36F4D1268DC6}">
      <dsp:nvSpPr>
        <dsp:cNvPr id="0" name=""/>
        <dsp:cNvSpPr/>
      </dsp:nvSpPr>
      <dsp:spPr>
        <a:xfrm>
          <a:off x="2576767" y="1770489"/>
          <a:ext cx="2449214" cy="2360652"/>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What is agriculture?</a:t>
          </a:r>
        </a:p>
      </dsp:txBody>
      <dsp:txXfrm>
        <a:off x="2692005" y="1885727"/>
        <a:ext cx="2218738" cy="2130176"/>
      </dsp:txXfrm>
    </dsp:sp>
    <dsp:sp modelId="{769B3971-B9AD-441B-921B-662A9F0AEA60}">
      <dsp:nvSpPr>
        <dsp:cNvPr id="0" name=""/>
        <dsp:cNvSpPr/>
      </dsp:nvSpPr>
      <dsp:spPr>
        <a:xfrm>
          <a:off x="5148443" y="1770489"/>
          <a:ext cx="2449214" cy="2360652"/>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Why teach agriculture?</a:t>
          </a:r>
        </a:p>
      </dsp:txBody>
      <dsp:txXfrm>
        <a:off x="5263681" y="1885727"/>
        <a:ext cx="2218738" cy="2130176"/>
      </dsp:txXfrm>
    </dsp:sp>
    <dsp:sp modelId="{DBB513E9-BC92-4296-8570-E0DA32964411}">
      <dsp:nvSpPr>
        <dsp:cNvPr id="0" name=""/>
        <dsp:cNvSpPr/>
      </dsp:nvSpPr>
      <dsp:spPr>
        <a:xfrm>
          <a:off x="7720118" y="1770489"/>
          <a:ext cx="2449214" cy="2360652"/>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How can I use agriculture in my classroom?</a:t>
          </a:r>
        </a:p>
      </dsp:txBody>
      <dsp:txXfrm>
        <a:off x="7835356" y="1885727"/>
        <a:ext cx="2218738" cy="21301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AECB9D-9FE3-4146-87D6-A1BFFCA931DE}" type="datetimeFigureOut">
              <a:rPr lang="en-US" smtClean="0"/>
              <a:t>3/2/2022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9189CF-B4F8-46A2-A743-D655A2E4359C}" type="slidenum">
              <a:rPr lang="en-US" smtClean="0"/>
              <a:t>‹#›</a:t>
            </a:fld>
            <a:endParaRPr lang="en-US"/>
          </a:p>
        </p:txBody>
      </p:sp>
    </p:spTree>
    <p:extLst>
      <p:ext uri="{BB962C8B-B14F-4D97-AF65-F5344CB8AC3E}">
        <p14:creationId xmlns:p14="http://schemas.microsoft.com/office/powerpoint/2010/main" val="1495673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E8BF3-5CB8-496B-B9EE-523591F87E3D}"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736DC-2886-4055-846E-D3DA9BB4704C}" type="slidenum">
              <a:rPr lang="en-US" smtClean="0"/>
              <a:t>‹#›</a:t>
            </a:fld>
            <a:endParaRPr lang="en-US"/>
          </a:p>
        </p:txBody>
      </p:sp>
    </p:spTree>
    <p:extLst>
      <p:ext uri="{BB962C8B-B14F-4D97-AF65-F5344CB8AC3E}">
        <p14:creationId xmlns:p14="http://schemas.microsoft.com/office/powerpoint/2010/main" val="27313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ss.usda.gov/Charts_and_Maps/graphics/orgmap.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a:t>
            </a:fld>
            <a:endParaRPr lang="en-US"/>
          </a:p>
        </p:txBody>
      </p:sp>
    </p:spTree>
    <p:extLst>
      <p:ext uri="{BB962C8B-B14F-4D97-AF65-F5344CB8AC3E}">
        <p14:creationId xmlns:p14="http://schemas.microsoft.com/office/powerpoint/2010/main" val="270807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https://www.nass.usda.gov/Charts_and_Maps/graphics/orgmap.png</a:t>
            </a:r>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14</a:t>
            </a:fld>
            <a:endParaRPr lang="en-US"/>
          </a:p>
        </p:txBody>
      </p:sp>
    </p:spTree>
    <p:extLst>
      <p:ext uri="{BB962C8B-B14F-4D97-AF65-F5344CB8AC3E}">
        <p14:creationId xmlns:p14="http://schemas.microsoft.com/office/powerpoint/2010/main" val="141061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15</a:t>
            </a:fld>
            <a:endParaRPr lang="en-US"/>
          </a:p>
        </p:txBody>
      </p:sp>
    </p:spTree>
    <p:extLst>
      <p:ext uri="{BB962C8B-B14F-4D97-AF65-F5344CB8AC3E}">
        <p14:creationId xmlns:p14="http://schemas.microsoft.com/office/powerpoint/2010/main" val="218669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Oregon</a:t>
            </a:r>
            <a:r>
              <a:rPr lang="en-US" baseline="0" dirty="0"/>
              <a:t> is one of the most diverse states with so many opportunities for careers and growth in agricultural sectors.</a:t>
            </a:r>
            <a:endParaRPr lang="en-US" dirty="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17</a:t>
            </a:fld>
            <a:endParaRPr lang="en-US"/>
          </a:p>
        </p:txBody>
      </p:sp>
    </p:spTree>
    <p:extLst>
      <p:ext uri="{BB962C8B-B14F-4D97-AF65-F5344CB8AC3E}">
        <p14:creationId xmlns:p14="http://schemas.microsoft.com/office/powerpoint/2010/main" val="346526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18</a:t>
            </a:fld>
            <a:endParaRPr lang="en-US"/>
          </a:p>
        </p:txBody>
      </p:sp>
    </p:spTree>
    <p:extLst>
      <p:ext uri="{BB962C8B-B14F-4D97-AF65-F5344CB8AC3E}">
        <p14:creationId xmlns:p14="http://schemas.microsoft.com/office/powerpoint/2010/main" val="843428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unique</a:t>
            </a:r>
            <a:r>
              <a:rPr lang="en-US" baseline="0" dirty="0"/>
              <a:t> attribute to Oregon AITC: the Free Loan Library. We have 420+ books, videos, resources for educators to borrow for free in the state. You may create an account, check out resources, and pay for return mailing. 3 weeks is the borrowing time, but you can request longer time. </a:t>
            </a:r>
            <a:endParaRPr lang="en-US" dirty="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19</a:t>
            </a:fld>
            <a:endParaRPr lang="en-US"/>
          </a:p>
        </p:txBody>
      </p:sp>
    </p:spTree>
    <p:extLst>
      <p:ext uri="{BB962C8B-B14F-4D97-AF65-F5344CB8AC3E}">
        <p14:creationId xmlns:p14="http://schemas.microsoft.com/office/powerpoint/2010/main" val="3846764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Kits are</a:t>
            </a:r>
            <a:r>
              <a:rPr lang="en-US" baseline="0" dirty="0"/>
              <a:t> free, helpful materials for lessons. They would not be possible without our volunteers from OSU that help us put them together with their service hours.  Living necklaces, cups for Seed Soil Sun, Busy Bees pollinator kit with chalk, etc.</a:t>
            </a:r>
            <a:endParaRPr lang="en-US" dirty="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20</a:t>
            </a:fld>
            <a:endParaRPr lang="en-US"/>
          </a:p>
        </p:txBody>
      </p:sp>
    </p:spTree>
    <p:extLst>
      <p:ext uri="{BB962C8B-B14F-4D97-AF65-F5344CB8AC3E}">
        <p14:creationId xmlns:p14="http://schemas.microsoft.com/office/powerpoint/2010/main" val="209925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t>
            </a:r>
            <a:r>
              <a:rPr lang="en-US" dirty="0" err="1"/>
              <a:t>Oregonized</a:t>
            </a:r>
            <a:r>
              <a:rPr lang="en-US" baseline="0" dirty="0"/>
              <a:t> is an Oregon history textbook that we have published since 1985 and it is revised every few years. It is now a beautiful book with historical images of our state and incorporates hands-on lessons. There is a teacher and student edition. They are $20 a book but we have a scholarship program – let us know if you are interested in applying.  </a:t>
            </a:r>
            <a:endParaRPr lang="en-US" dirty="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21</a:t>
            </a:fld>
            <a:endParaRPr lang="en-US"/>
          </a:p>
        </p:txBody>
      </p:sp>
    </p:spTree>
    <p:extLst>
      <p:ext uri="{BB962C8B-B14F-4D97-AF65-F5344CB8AC3E}">
        <p14:creationId xmlns:p14="http://schemas.microsoft.com/office/powerpoint/2010/main" val="335345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all teachers that are registered on our website,</a:t>
            </a:r>
            <a:r>
              <a:rPr lang="en-US" baseline="0" dirty="0"/>
              <a:t> our lessons are easily downloadable and provide grade level, time, materials, and NGSS and CCSS, math, social sciences standards alignment. </a:t>
            </a:r>
            <a:endParaRPr lang="en-US" dirty="0"/>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22</a:t>
            </a:fld>
            <a:endParaRPr lang="en-US"/>
          </a:p>
        </p:txBody>
      </p:sp>
    </p:spTree>
    <p:extLst>
      <p:ext uri="{BB962C8B-B14F-4D97-AF65-F5344CB8AC3E}">
        <p14:creationId xmlns:p14="http://schemas.microsoft.com/office/powerpoint/2010/main" val="188422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Annual</a:t>
            </a:r>
            <a:r>
              <a:rPr lang="en-US" baseline="0" dirty="0"/>
              <a:t> Agricultural Literacy Project has been going on for about 12 years. The goals are both to increase awareness of where food comes from, and also improving reading skills. Each year a book is chosen to highlight one aspect of the 6 F’s of Oregon agriculture, and we develop a lesson around it.  This years’ is about Temple Grandin’s perseverance in the face of adversity. Volunteers with some connection to agriculture go into classrooms, read the book, and go through the lesson with students and talk about their role in farming or forestry, etc. </a:t>
            </a:r>
          </a:p>
          <a:p>
            <a:r>
              <a:rPr lang="en-US" baseline="0" dirty="0"/>
              <a:t>We are always looking for good children’s books, so let us know if you have a favorite!</a:t>
            </a:r>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26</a:t>
            </a:fld>
            <a:endParaRPr lang="en-US"/>
          </a:p>
        </p:txBody>
      </p:sp>
    </p:spTree>
    <p:extLst>
      <p:ext uri="{BB962C8B-B14F-4D97-AF65-F5344CB8AC3E}">
        <p14:creationId xmlns:p14="http://schemas.microsoft.com/office/powerpoint/2010/main" val="107722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Oregon students to take pride</a:t>
            </a:r>
            <a:r>
              <a:rPr lang="en-US" baseline="0" dirty="0"/>
              <a:t> in our state’s agricultural industry. We showcase the beauty and diversity of Oregon Ag with our annual </a:t>
            </a:r>
            <a:r>
              <a:rPr lang="en-US" dirty="0"/>
              <a:t>Calendar contest. K-6</a:t>
            </a:r>
            <a:r>
              <a:rPr lang="en-US" baseline="30000" dirty="0"/>
              <a:t>th</a:t>
            </a:r>
            <a:r>
              <a:rPr lang="en-US" dirty="0"/>
              <a:t> graders can submit their colorful art for a chance to win $50 and a</a:t>
            </a:r>
            <a:r>
              <a:rPr lang="en-US" baseline="0" dirty="0"/>
              <a:t> place in our statewide calendar.</a:t>
            </a:r>
            <a:r>
              <a:rPr lang="en-US" dirty="0"/>
              <a:t> Last</a:t>
            </a:r>
            <a:r>
              <a:rPr lang="en-US" baseline="0" dirty="0"/>
              <a:t> year we received 1,754 entries so it is popular. </a:t>
            </a:r>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27</a:t>
            </a:fld>
            <a:endParaRPr lang="en-US"/>
          </a:p>
        </p:txBody>
      </p:sp>
    </p:spTree>
    <p:extLst>
      <p:ext uri="{BB962C8B-B14F-4D97-AF65-F5344CB8AC3E}">
        <p14:creationId xmlns:p14="http://schemas.microsoft.com/office/powerpoint/2010/main" val="17226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4</a:t>
            </a:fld>
            <a:endParaRPr lang="en-US"/>
          </a:p>
        </p:txBody>
      </p:sp>
    </p:spTree>
    <p:extLst>
      <p:ext uri="{BB962C8B-B14F-4D97-AF65-F5344CB8AC3E}">
        <p14:creationId xmlns:p14="http://schemas.microsoft.com/office/powerpoint/2010/main" val="249732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latin typeface="Myriad Pro" panose="020B0503030403020204" pitchFamily="34" charset="0"/>
              </a:rPr>
              <a:t>Broad term</a:t>
            </a:r>
          </a:p>
          <a:p>
            <a:pPr marL="457200" indent="-457200">
              <a:buFont typeface="Arial" panose="020B0604020202020204" pitchFamily="34" charset="0"/>
              <a:buChar char="•"/>
            </a:pPr>
            <a:r>
              <a:rPr lang="en-US" sz="1200" dirty="0">
                <a:latin typeface="Myriad Pro" panose="020B0503030403020204" pitchFamily="34" charset="0"/>
              </a:rPr>
              <a:t>Diverse kinds</a:t>
            </a:r>
          </a:p>
          <a:p>
            <a:pPr marL="457200" indent="-457200">
              <a:buFont typeface="Arial" panose="020B0604020202020204" pitchFamily="34" charset="0"/>
              <a:buChar char="•"/>
            </a:pPr>
            <a:r>
              <a:rPr lang="en-US" sz="1200" dirty="0">
                <a:latin typeface="Myriad Pro" panose="020B0503030403020204" pitchFamily="34" charset="0"/>
              </a:rPr>
              <a:t>Innovation for how we produce what we need</a:t>
            </a:r>
          </a:p>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5</a:t>
            </a:fld>
            <a:endParaRPr lang="en-US"/>
          </a:p>
        </p:txBody>
      </p:sp>
    </p:spTree>
    <p:extLst>
      <p:ext uri="{BB962C8B-B14F-4D97-AF65-F5344CB8AC3E}">
        <p14:creationId xmlns:p14="http://schemas.microsoft.com/office/powerpoint/2010/main" val="25157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B736DC-2886-4055-846E-D3DA9BB4704C}" type="slidenum">
              <a:rPr lang="en-US" smtClean="0"/>
              <a:t>8</a:t>
            </a:fld>
            <a:endParaRPr lang="en-US"/>
          </a:p>
        </p:txBody>
      </p:sp>
    </p:spTree>
    <p:extLst>
      <p:ext uri="{BB962C8B-B14F-4D97-AF65-F5344CB8AC3E}">
        <p14:creationId xmlns:p14="http://schemas.microsoft.com/office/powerpoint/2010/main" val="40706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9</a:t>
            </a:fld>
            <a:endParaRPr lang="en-US"/>
          </a:p>
        </p:txBody>
      </p:sp>
    </p:spTree>
    <p:extLst>
      <p:ext uri="{BB962C8B-B14F-4D97-AF65-F5344CB8AC3E}">
        <p14:creationId xmlns:p14="http://schemas.microsoft.com/office/powerpoint/2010/main" val="148822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10</a:t>
            </a:fld>
            <a:endParaRPr lang="en-US"/>
          </a:p>
        </p:txBody>
      </p:sp>
    </p:spTree>
    <p:extLst>
      <p:ext uri="{BB962C8B-B14F-4D97-AF65-F5344CB8AC3E}">
        <p14:creationId xmlns:p14="http://schemas.microsoft.com/office/powerpoint/2010/main" val="1674032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11</a:t>
            </a:fld>
            <a:endParaRPr lang="en-US"/>
          </a:p>
        </p:txBody>
      </p:sp>
    </p:spTree>
    <p:extLst>
      <p:ext uri="{BB962C8B-B14F-4D97-AF65-F5344CB8AC3E}">
        <p14:creationId xmlns:p14="http://schemas.microsoft.com/office/powerpoint/2010/main" val="2098812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https://www.nass.usda.gov/Publications/AgCensus/2017/Online_Resources/Ag_Atlas_Maps/</a:t>
            </a:r>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12</a:t>
            </a:fld>
            <a:endParaRPr lang="en-US"/>
          </a:p>
        </p:txBody>
      </p:sp>
    </p:spTree>
    <p:extLst>
      <p:ext uri="{BB962C8B-B14F-4D97-AF65-F5344CB8AC3E}">
        <p14:creationId xmlns:p14="http://schemas.microsoft.com/office/powerpoint/2010/main" val="153254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https://www.nass.usda.gov/Publications/AgCensus/2017/Online_Resources/Ag_Atlas_Maps/</a:t>
            </a:r>
            <a:endParaRPr lang="en-US" dirty="0"/>
          </a:p>
          <a:p>
            <a:endParaRPr lang="en-US" dirty="0"/>
          </a:p>
        </p:txBody>
      </p:sp>
      <p:sp>
        <p:nvSpPr>
          <p:cNvPr id="4" name="Slide Number Placeholder 3"/>
          <p:cNvSpPr>
            <a:spLocks noGrp="1"/>
          </p:cNvSpPr>
          <p:nvPr>
            <p:ph type="sldNum" sz="quarter" idx="5"/>
          </p:nvPr>
        </p:nvSpPr>
        <p:spPr/>
        <p:txBody>
          <a:bodyPr/>
          <a:lstStyle/>
          <a:p>
            <a:fld id="{EC180CCC-3FEA-8641-A4CB-A44721A5413C}" type="slidenum">
              <a:rPr lang="en-US" smtClean="0"/>
              <a:t>13</a:t>
            </a:fld>
            <a:endParaRPr lang="en-US"/>
          </a:p>
        </p:txBody>
      </p:sp>
    </p:spTree>
    <p:extLst>
      <p:ext uri="{BB962C8B-B14F-4D97-AF65-F5344CB8AC3E}">
        <p14:creationId xmlns:p14="http://schemas.microsoft.com/office/powerpoint/2010/main" val="14815743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12192000" cy="1191985"/>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798" y="71556"/>
            <a:ext cx="1395522" cy="1057038"/>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8752"/>
          <a:stretch/>
        </p:blipFill>
        <p:spPr>
          <a:xfrm>
            <a:off x="81643" y="1271706"/>
            <a:ext cx="3371850" cy="2051158"/>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t="3926" b="19211"/>
          <a:stretch/>
        </p:blipFill>
        <p:spPr>
          <a:xfrm>
            <a:off x="2533743" y="3402585"/>
            <a:ext cx="2010578" cy="2318657"/>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20442" t="267" r="14041" b="2494"/>
          <a:stretch/>
        </p:blipFill>
        <p:spPr>
          <a:xfrm>
            <a:off x="106024" y="3393166"/>
            <a:ext cx="2360814" cy="2335875"/>
          </a:xfrm>
          <a:prstGeom prst="rect">
            <a:avLst/>
          </a:prstGeom>
        </p:spPr>
      </p:pic>
      <p:pic>
        <p:nvPicPr>
          <p:cNvPr id="13" name="Picture 12"/>
          <p:cNvPicPr>
            <a:picLocks noChangeAspect="1"/>
          </p:cNvPicPr>
          <p:nvPr userDrawn="1"/>
        </p:nvPicPr>
        <p:blipFill rotWithShape="1">
          <a:blip r:embed="rId6">
            <a:extLst>
              <a:ext uri="{28A0092B-C50C-407E-A947-70E740481C1C}">
                <a14:useLocalDpi xmlns:a14="http://schemas.microsoft.com/office/drawing/2010/main" val="0"/>
              </a:ext>
            </a:extLst>
          </a:blip>
          <a:srcRect t="11539" r="14849" b="16712"/>
          <a:stretch/>
        </p:blipFill>
        <p:spPr>
          <a:xfrm>
            <a:off x="5657096" y="1271706"/>
            <a:ext cx="3271548" cy="2067487"/>
          </a:xfrm>
          <a:prstGeom prst="rect">
            <a:avLst/>
          </a:prstGeom>
        </p:spPr>
      </p:pic>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1604" t="3508" r="4544"/>
          <a:stretch/>
        </p:blipFill>
        <p:spPr>
          <a:xfrm>
            <a:off x="9022860" y="1271706"/>
            <a:ext cx="3045279" cy="2073729"/>
          </a:xfrm>
          <a:prstGeom prst="rect">
            <a:avLst/>
          </a:prstGeom>
        </p:spPr>
      </p:pic>
      <p:pic>
        <p:nvPicPr>
          <p:cNvPr id="15" name="Picture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24141"/>
          <a:stretch/>
        </p:blipFill>
        <p:spPr>
          <a:xfrm>
            <a:off x="4611226" y="3391912"/>
            <a:ext cx="2649255" cy="2318912"/>
          </a:xfrm>
          <a:prstGeom prst="rect">
            <a:avLst/>
          </a:prstGeom>
        </p:spPr>
      </p:pic>
      <p:pic>
        <p:nvPicPr>
          <p:cNvPr id="17" name="Picture 16"/>
          <p:cNvPicPr>
            <a:picLocks noChangeAspect="1"/>
          </p:cNvPicPr>
          <p:nvPr userDrawn="1"/>
        </p:nvPicPr>
        <p:blipFill rotWithShape="1">
          <a:blip r:embed="rId9" cstate="print">
            <a:extLst>
              <a:ext uri="{28A0092B-C50C-407E-A947-70E740481C1C}">
                <a14:useLocalDpi xmlns:a14="http://schemas.microsoft.com/office/drawing/2010/main" val="0"/>
              </a:ext>
            </a:extLst>
          </a:blip>
          <a:srcRect l="27629" t="8934" r="23906" b="2282"/>
          <a:stretch/>
        </p:blipFill>
        <p:spPr>
          <a:xfrm>
            <a:off x="3513644" y="1271706"/>
            <a:ext cx="2049236" cy="2059323"/>
          </a:xfrm>
          <a:prstGeom prst="rect">
            <a:avLst/>
          </a:prstGeom>
        </p:spPr>
      </p:pic>
      <p:pic>
        <p:nvPicPr>
          <p:cNvPr id="19" name="Picture 1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2409"/>
          <a:stretch/>
        </p:blipFill>
        <p:spPr>
          <a:xfrm>
            <a:off x="9941549" y="3391912"/>
            <a:ext cx="2132230" cy="2317658"/>
          </a:xfrm>
          <a:prstGeom prst="rect">
            <a:avLst/>
          </a:prstGeom>
        </p:spPr>
      </p:pic>
      <p:pic>
        <p:nvPicPr>
          <p:cNvPr id="20" name="Picture 19"/>
          <p:cNvPicPr>
            <a:picLocks noChangeAspect="1"/>
          </p:cNvPicPr>
          <p:nvPr userDrawn="1"/>
        </p:nvPicPr>
        <p:blipFill rotWithShape="1">
          <a:blip r:embed="rId11" cstate="print">
            <a:extLst>
              <a:ext uri="{28A0092B-C50C-407E-A947-70E740481C1C}">
                <a14:useLocalDpi xmlns:a14="http://schemas.microsoft.com/office/drawing/2010/main" val="0"/>
              </a:ext>
            </a:extLst>
          </a:blip>
          <a:srcRect l="17184" r="11303" b="2860"/>
          <a:stretch/>
        </p:blipFill>
        <p:spPr>
          <a:xfrm>
            <a:off x="7327386" y="3391912"/>
            <a:ext cx="2547258" cy="2306759"/>
          </a:xfrm>
          <a:prstGeom prst="rect">
            <a:avLst/>
          </a:prstGeom>
        </p:spPr>
      </p:pic>
      <p:pic>
        <p:nvPicPr>
          <p:cNvPr id="22" name="Picture 21"/>
          <p:cNvPicPr>
            <a:picLocks noChangeAspect="1"/>
          </p:cNvPicPr>
          <p:nvPr userDrawn="1"/>
        </p:nvPicPr>
        <p:blipFill rotWithShape="1">
          <a:blip r:embed="rId12">
            <a:extLst>
              <a:ext uri="{28A0092B-C50C-407E-A947-70E740481C1C}">
                <a14:useLocalDpi xmlns:a14="http://schemas.microsoft.com/office/drawing/2010/main" val="0"/>
              </a:ext>
            </a:extLst>
          </a:blip>
          <a:srcRect l="156" t="67626" r="11302" b="2061"/>
          <a:stretch/>
        </p:blipFill>
        <p:spPr>
          <a:xfrm>
            <a:off x="0" y="5777345"/>
            <a:ext cx="12194771" cy="706582"/>
          </a:xfrm>
          <a:prstGeom prst="rect">
            <a:avLst/>
          </a:prstGeom>
        </p:spPr>
      </p:pic>
      <p:sp>
        <p:nvSpPr>
          <p:cNvPr id="4" name="TextBox 3"/>
          <p:cNvSpPr txBox="1"/>
          <p:nvPr userDrawn="1"/>
        </p:nvSpPr>
        <p:spPr>
          <a:xfrm>
            <a:off x="2121408" y="207264"/>
            <a:ext cx="9741408" cy="769441"/>
          </a:xfrm>
          <a:prstGeom prst="rect">
            <a:avLst/>
          </a:prstGeom>
          <a:noFill/>
        </p:spPr>
        <p:txBody>
          <a:bodyPr wrap="square" rtlCol="0">
            <a:spAutoFit/>
          </a:bodyPr>
          <a:lstStyle/>
          <a:p>
            <a:r>
              <a:rPr lang="en-US" sz="4400" dirty="0">
                <a:solidFill>
                  <a:schemeClr val="bg1"/>
                </a:solidFill>
                <a:latin typeface="Myriad Pro" panose="020B0503030403020204" pitchFamily="34" charset="0"/>
              </a:rPr>
              <a:t>Oregon Agriculture in the Classroom</a:t>
            </a:r>
          </a:p>
        </p:txBody>
      </p:sp>
      <p:sp>
        <p:nvSpPr>
          <p:cNvPr id="6" name="Rectangle 5"/>
          <p:cNvSpPr/>
          <p:nvPr userDrawn="1"/>
        </p:nvSpPr>
        <p:spPr>
          <a:xfrm>
            <a:off x="0" y="6483927"/>
            <a:ext cx="12192000" cy="374073"/>
          </a:xfrm>
          <a:prstGeom prst="rect">
            <a:avLst/>
          </a:prstGeom>
          <a:solidFill>
            <a:srgbClr val="3D5823"/>
          </a:solidFill>
          <a:ln>
            <a:solidFill>
              <a:srgbClr val="3D5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hasCustomPrompt="1"/>
          </p:nvPr>
        </p:nvSpPr>
        <p:spPr>
          <a:xfrm>
            <a:off x="4275138" y="6483350"/>
            <a:ext cx="3052762" cy="374650"/>
          </a:xfrm>
        </p:spPr>
        <p:txBody>
          <a:bodyPr>
            <a:normAutofit/>
          </a:bodyPr>
          <a:lstStyle>
            <a:lvl1pPr marL="0" indent="0" algn="ctr">
              <a:buNone/>
              <a:defRPr sz="2000">
                <a:solidFill>
                  <a:schemeClr val="bg1"/>
                </a:solidFill>
                <a:latin typeface="Myriad Pro" panose="020B0503030403020204" pitchFamily="34" charset="0"/>
              </a:defRPr>
            </a:lvl1pPr>
            <a:lvl2pPr marL="457200" indent="0">
              <a:buNone/>
              <a:defRPr/>
            </a:lvl2pPr>
            <a:lvl3pPr marL="914400" indent="0">
              <a:buNone/>
              <a:defRPr/>
            </a:lvl3pPr>
          </a:lstStyle>
          <a:p>
            <a:pPr lvl="0"/>
            <a:r>
              <a:rPr lang="en-US" dirty="0"/>
              <a:t>Presenter’s Name</a:t>
            </a:r>
          </a:p>
        </p:txBody>
      </p:sp>
    </p:spTree>
    <p:extLst>
      <p:ext uri="{BB962C8B-B14F-4D97-AF65-F5344CB8AC3E}">
        <p14:creationId xmlns:p14="http://schemas.microsoft.com/office/powerpoint/2010/main" val="174195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A938C-4EFD-4840-B7A8-1221F9322792}" type="datetimeFigureOut">
              <a:rPr lang="en-US" smtClean="0"/>
              <a:t>3/2/2022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DCA49-220E-6843-88FB-568E617A8B9E}" type="slidenum">
              <a:rPr lang="en-US" smtClean="0"/>
              <a:t>‹#›</a:t>
            </a:fld>
            <a:endParaRPr lang="en-US"/>
          </a:p>
        </p:txBody>
      </p:sp>
    </p:spTree>
    <p:extLst>
      <p:ext uri="{BB962C8B-B14F-4D97-AF65-F5344CB8AC3E}">
        <p14:creationId xmlns:p14="http://schemas.microsoft.com/office/powerpoint/2010/main" val="8591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4" name="Text Placeholder 3"/>
          <p:cNvSpPr>
            <a:spLocks noGrp="1"/>
          </p:cNvSpPr>
          <p:nvPr>
            <p:ph type="body" sz="quarter" idx="10" hasCustomPrompt="1"/>
          </p:nvPr>
        </p:nvSpPr>
        <p:spPr>
          <a:xfrm>
            <a:off x="3601770" y="266473"/>
            <a:ext cx="5487146" cy="582612"/>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108133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Text Placeholder 10"/>
          <p:cNvSpPr>
            <a:spLocks noGrp="1"/>
          </p:cNvSpPr>
          <p:nvPr>
            <p:ph type="body" sz="quarter" idx="10" hasCustomPrompt="1"/>
          </p:nvPr>
        </p:nvSpPr>
        <p:spPr>
          <a:xfrm>
            <a:off x="2820318" y="228600"/>
            <a:ext cx="7546553" cy="620713"/>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125245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7" name="Text Placeholder 6"/>
          <p:cNvSpPr>
            <a:spLocks noGrp="1"/>
          </p:cNvSpPr>
          <p:nvPr>
            <p:ph type="body" sz="quarter" idx="10" hasCustomPrompt="1"/>
          </p:nvPr>
        </p:nvSpPr>
        <p:spPr>
          <a:xfrm>
            <a:off x="3418681" y="268174"/>
            <a:ext cx="6389687" cy="541337"/>
          </a:xfrm>
        </p:spPr>
        <p:txBody>
          <a:bodyPr>
            <a:norm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365969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3" name="Text Placeholder 2"/>
          <p:cNvSpPr>
            <a:spLocks noGrp="1"/>
          </p:cNvSpPr>
          <p:nvPr>
            <p:ph type="body" sz="quarter" idx="10" hasCustomPrompt="1"/>
          </p:nvPr>
        </p:nvSpPr>
        <p:spPr>
          <a:xfrm>
            <a:off x="3744458" y="284843"/>
            <a:ext cx="6137275" cy="508000"/>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288463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52" t="1068" r="1445" b="1098"/>
          <a:stretch/>
        </p:blipFill>
        <p:spPr>
          <a:xfrm>
            <a:off x="-192505" y="-92385"/>
            <a:ext cx="12693315" cy="7067734"/>
          </a:xfrm>
          <a:prstGeom prst="rect">
            <a:avLst/>
          </a:prstGeom>
        </p:spPr>
      </p:pic>
    </p:spTree>
    <p:extLst>
      <p:ext uri="{BB962C8B-B14F-4D97-AF65-F5344CB8AC3E}">
        <p14:creationId xmlns:p14="http://schemas.microsoft.com/office/powerpoint/2010/main" val="362742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285" t="1643" r="6723" b="737"/>
          <a:stretch/>
        </p:blipFill>
        <p:spPr>
          <a:xfrm>
            <a:off x="-88135" y="-12032"/>
            <a:ext cx="12280135" cy="6870032"/>
          </a:xfrm>
          <a:prstGeom prst="rect">
            <a:avLst/>
          </a:prstGeom>
        </p:spPr>
      </p:pic>
    </p:spTree>
    <p:extLst>
      <p:ext uri="{BB962C8B-B14F-4D97-AF65-F5344CB8AC3E}">
        <p14:creationId xmlns:p14="http://schemas.microsoft.com/office/powerpoint/2010/main" val="70841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099" y="1052780"/>
            <a:ext cx="11077802" cy="51194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36" y="88179"/>
            <a:ext cx="1195109" cy="901328"/>
          </a:xfrm>
          <a:prstGeom prst="rect">
            <a:avLst/>
          </a:prstGeom>
        </p:spPr>
      </p:pic>
      <p:sp>
        <p:nvSpPr>
          <p:cNvPr id="9" name="Date Placeholder 1"/>
          <p:cNvSpPr txBox="1">
            <a:spLocks/>
          </p:cNvSpPr>
          <p:nvPr userDrawn="1"/>
        </p:nvSpPr>
        <p:spPr>
          <a:xfrm>
            <a:off x="1706335" y="228601"/>
            <a:ext cx="10213522" cy="620484"/>
          </a:xfrm>
          <a:prstGeom prst="rect">
            <a:avLst/>
          </a:prstGeom>
          <a:solidFill>
            <a:srgbClr val="3D5823"/>
          </a:solidFill>
        </p:spPr>
        <p:txBody>
          <a:bodyPr vert="horz" lIns="91440" tIns="45720" rIns="91440" bIns="45720" rtlCol="0" anchor="ctr"/>
          <a:lstStyle>
            <a:defPPr>
              <a:defRPr lang="en-US"/>
            </a:defPPr>
            <a:lvl1pPr marL="0" algn="l" defTabSz="914400" rtl="0" eaLnBrk="1" latinLnBrk="0" hangingPunct="1">
              <a:defRPr sz="3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4" name="Text Placeholder 3"/>
          <p:cNvSpPr>
            <a:spLocks noGrp="1"/>
          </p:cNvSpPr>
          <p:nvPr>
            <p:ph type="body" sz="quarter" idx="10" hasCustomPrompt="1"/>
          </p:nvPr>
        </p:nvSpPr>
        <p:spPr>
          <a:xfrm>
            <a:off x="3717471" y="279287"/>
            <a:ext cx="6191250" cy="519112"/>
          </a:xfrm>
        </p:spPr>
        <p:txBody>
          <a:bodyPr>
            <a:noAutofit/>
          </a:bodyPr>
          <a:lstStyle>
            <a:lvl1pPr marL="0" indent="0" algn="ctr">
              <a:buNone/>
              <a:defRPr sz="3200" baseline="0">
                <a:solidFill>
                  <a:schemeClr val="bg1"/>
                </a:solidFill>
                <a:latin typeface="Myriad Pro" panose="020B0503030403020204" pitchFamily="34" charset="0"/>
              </a:defRPr>
            </a:lvl1pPr>
          </a:lstStyle>
          <a:p>
            <a:pPr lvl="0"/>
            <a:r>
              <a:rPr lang="en-US" dirty="0"/>
              <a:t>Slide Title</a:t>
            </a:r>
          </a:p>
        </p:txBody>
      </p:sp>
    </p:spTree>
    <p:extLst>
      <p:ext uri="{BB962C8B-B14F-4D97-AF65-F5344CB8AC3E}">
        <p14:creationId xmlns:p14="http://schemas.microsoft.com/office/powerpoint/2010/main" val="224293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66264" cy="6932797"/>
          </a:xfrm>
          <a:prstGeom prst="rect">
            <a:avLst/>
          </a:prstGeom>
        </p:spPr>
      </p:pic>
      <p:sp>
        <p:nvSpPr>
          <p:cNvPr id="8" name="Rectangle 7"/>
          <p:cNvSpPr/>
          <p:nvPr userDrawn="1"/>
        </p:nvSpPr>
        <p:spPr>
          <a:xfrm>
            <a:off x="2496957" y="4715908"/>
            <a:ext cx="7372349" cy="1260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9582" y="4947733"/>
            <a:ext cx="1195109" cy="901328"/>
          </a:xfrm>
          <a:prstGeom prst="rect">
            <a:avLst/>
          </a:prstGeom>
        </p:spPr>
      </p:pic>
      <p:sp>
        <p:nvSpPr>
          <p:cNvPr id="9" name="Rectangle 8"/>
          <p:cNvSpPr/>
          <p:nvPr userDrawn="1"/>
        </p:nvSpPr>
        <p:spPr>
          <a:xfrm>
            <a:off x="3762420" y="2137019"/>
            <a:ext cx="4318909" cy="1510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921113" y="2292044"/>
            <a:ext cx="4001521" cy="1200329"/>
          </a:xfrm>
          <a:prstGeom prst="rect">
            <a:avLst/>
          </a:prstGeom>
          <a:noFill/>
        </p:spPr>
        <p:txBody>
          <a:bodyPr wrap="square" rtlCol="0">
            <a:spAutoFit/>
          </a:bodyPr>
          <a:lstStyle/>
          <a:p>
            <a:pPr algn="ctr"/>
            <a:r>
              <a:rPr lang="en-US" dirty="0">
                <a:solidFill>
                  <a:srgbClr val="3D5823"/>
                </a:solidFill>
                <a:latin typeface="Myriad Pro" panose="020B0503030403020204" pitchFamily="34" charset="0"/>
              </a:rPr>
              <a:t>Oregon Agriculture in the Classroom</a:t>
            </a:r>
          </a:p>
          <a:p>
            <a:pPr algn="ctr"/>
            <a:r>
              <a:rPr lang="en-US" dirty="0">
                <a:solidFill>
                  <a:srgbClr val="3D5823"/>
                </a:solidFill>
                <a:latin typeface="Myriad Pro" panose="020B0503030403020204" pitchFamily="34" charset="0"/>
              </a:rPr>
              <a:t>200 Strand Ag Hall</a:t>
            </a:r>
          </a:p>
          <a:p>
            <a:pPr algn="ctr"/>
            <a:r>
              <a:rPr lang="en-US" dirty="0">
                <a:solidFill>
                  <a:srgbClr val="3D5823"/>
                </a:solidFill>
                <a:latin typeface="Myriad Pro" panose="020B0503030403020204" pitchFamily="34" charset="0"/>
              </a:rPr>
              <a:t>Corvallis, Oregon 97331</a:t>
            </a:r>
            <a:br>
              <a:rPr lang="en-US" dirty="0">
                <a:solidFill>
                  <a:srgbClr val="3D5823"/>
                </a:solidFill>
                <a:latin typeface="Myriad Pro" panose="020B0503030403020204" pitchFamily="34" charset="0"/>
              </a:rPr>
            </a:br>
            <a:r>
              <a:rPr lang="en-US" dirty="0">
                <a:solidFill>
                  <a:srgbClr val="3D5823"/>
                </a:solidFill>
                <a:latin typeface="Myriad Pro" panose="020B0503030403020204" pitchFamily="34" charset="0"/>
              </a:rPr>
              <a:t>oregonaitc.org</a:t>
            </a:r>
          </a:p>
        </p:txBody>
      </p:sp>
      <p:sp>
        <p:nvSpPr>
          <p:cNvPr id="12" name="Rectangle 11"/>
          <p:cNvSpPr/>
          <p:nvPr userDrawn="1"/>
        </p:nvSpPr>
        <p:spPr>
          <a:xfrm>
            <a:off x="980859" y="672039"/>
            <a:ext cx="10213522" cy="62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3129097" y="720671"/>
            <a:ext cx="5585552" cy="523220"/>
          </a:xfrm>
          <a:prstGeom prst="rect">
            <a:avLst/>
          </a:prstGeom>
          <a:noFill/>
        </p:spPr>
        <p:txBody>
          <a:bodyPr wrap="square" rtlCol="0">
            <a:spAutoFit/>
          </a:bodyPr>
          <a:lstStyle/>
          <a:p>
            <a:pPr algn="ctr"/>
            <a:r>
              <a:rPr lang="en-US" sz="2800" dirty="0">
                <a:solidFill>
                  <a:srgbClr val="3D5823"/>
                </a:solidFill>
                <a:latin typeface="Myriad Pro" panose="020B0503030403020204" pitchFamily="34" charset="0"/>
              </a:rPr>
              <a:t> Thank You!</a:t>
            </a:r>
          </a:p>
        </p:txBody>
      </p:sp>
      <p:sp>
        <p:nvSpPr>
          <p:cNvPr id="16" name="Text Placeholder 15"/>
          <p:cNvSpPr>
            <a:spLocks noGrp="1"/>
          </p:cNvSpPr>
          <p:nvPr>
            <p:ph type="body" sz="quarter" idx="10" hasCustomPrompt="1"/>
          </p:nvPr>
        </p:nvSpPr>
        <p:spPr>
          <a:xfrm>
            <a:off x="4252913" y="4857750"/>
            <a:ext cx="5221287" cy="990600"/>
          </a:xfrm>
        </p:spPr>
        <p:txBody>
          <a:bodyPr>
            <a:noAutofit/>
          </a:bodyPr>
          <a:lstStyle>
            <a:lvl1pPr marL="0" indent="0">
              <a:lnSpc>
                <a:spcPct val="100000"/>
              </a:lnSpc>
              <a:spcBef>
                <a:spcPts val="0"/>
              </a:spcBef>
              <a:buFont typeface="Arial" panose="020B0604020202020204" pitchFamily="34" charset="0"/>
              <a:buNone/>
              <a:defRPr sz="1800" baseline="0">
                <a:solidFill>
                  <a:srgbClr val="3D5823"/>
                </a:solidFill>
                <a:latin typeface="Myriad Pro" panose="020B0503030403020204" pitchFamily="34" charset="0"/>
              </a:defRPr>
            </a:lvl1pPr>
            <a:lvl2pPr marL="457200" indent="0">
              <a:buNone/>
              <a:defRPr/>
            </a:lvl2pPr>
          </a:lstStyle>
          <a:p>
            <a:pPr lvl="0"/>
            <a:r>
              <a:rPr lang="en-US" dirty="0"/>
              <a:t>Presenter’s Contact Info</a:t>
            </a:r>
            <a:br>
              <a:rPr lang="en-US" dirty="0"/>
            </a:br>
            <a:endParaRPr lang="en-US" dirty="0"/>
          </a:p>
        </p:txBody>
      </p:sp>
    </p:spTree>
    <p:extLst>
      <p:ext uri="{BB962C8B-B14F-4D97-AF65-F5344CB8AC3E}">
        <p14:creationId xmlns:p14="http://schemas.microsoft.com/office/powerpoint/2010/main" val="314954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656EC-D093-499D-AC68-3050DCEE059E}" type="datetimeFigureOut">
              <a:rPr lang="en-US" smtClean="0"/>
              <a:t>3/2/2022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44EC-EA10-4E70-AEFA-4544414070E9}" type="slidenum">
              <a:rPr lang="en-US" smtClean="0"/>
              <a:t>‹#›</a:t>
            </a:fld>
            <a:endParaRPr lang="en-US"/>
          </a:p>
        </p:txBody>
      </p:sp>
    </p:spTree>
    <p:extLst>
      <p:ext uri="{BB962C8B-B14F-4D97-AF65-F5344CB8AC3E}">
        <p14:creationId xmlns:p14="http://schemas.microsoft.com/office/powerpoint/2010/main" val="3242855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8" r:id="rId7"/>
    <p:sldLayoutId id="2147483656" r:id="rId8"/>
    <p:sldLayoutId id="2147483655"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2.e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hyperlink" Target="mailto:Jessica.Jansen@oregonstate.edu"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483350"/>
            <a:ext cx="12192000" cy="374650"/>
          </a:xfrm>
        </p:spPr>
        <p:txBody>
          <a:bodyPr>
            <a:normAutofit/>
          </a:bodyPr>
          <a:lstStyle/>
          <a:p>
            <a:r>
              <a:rPr lang="en-US" dirty="0"/>
              <a:t>Jessica Jansen, Executive Director                                               Casey Blake, Washington County Programs Coordinator</a:t>
            </a:r>
          </a:p>
        </p:txBody>
      </p:sp>
    </p:spTree>
    <p:extLst>
      <p:ext uri="{BB962C8B-B14F-4D97-AF65-F5344CB8AC3E}">
        <p14:creationId xmlns:p14="http://schemas.microsoft.com/office/powerpoint/2010/main" val="2971749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238834-A44D-40E2-ABA6-96597FC8AA35}"/>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E7C423-3B83-3346-880C-0E8D1B6B5C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6083" y="0"/>
            <a:ext cx="8919834" cy="6858000"/>
          </a:xfrm>
          <a:prstGeom prst="rect">
            <a:avLst/>
          </a:prstGeom>
        </p:spPr>
      </p:pic>
      <p:sp>
        <p:nvSpPr>
          <p:cNvPr id="5" name="Rectangle 4">
            <a:extLst>
              <a:ext uri="{FF2B5EF4-FFF2-40B4-BE49-F238E27FC236}">
                <a16:creationId xmlns:a16="http://schemas.microsoft.com/office/drawing/2014/main" id="{2CAF7DD1-7CD8-EF4B-854A-41C0DC98A970}"/>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34CBA0-32B2-BE48-91B8-71CF33B27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8260" y="3512910"/>
            <a:ext cx="2930827" cy="3225347"/>
          </a:xfrm>
          <a:prstGeom prst="rect">
            <a:avLst/>
          </a:prstGeom>
        </p:spPr>
      </p:pic>
      <p:sp>
        <p:nvSpPr>
          <p:cNvPr id="2" name="Title 1">
            <a:extLst>
              <a:ext uri="{FF2B5EF4-FFF2-40B4-BE49-F238E27FC236}">
                <a16:creationId xmlns:a16="http://schemas.microsoft.com/office/drawing/2014/main" id="{F7AA4DB7-9125-4D42-8B63-A0FF4FFB44CA}"/>
              </a:ext>
            </a:extLst>
          </p:cNvPr>
          <p:cNvSpPr>
            <a:spLocks noGrp="1"/>
          </p:cNvSpPr>
          <p:nvPr>
            <p:ph type="title"/>
          </p:nvPr>
        </p:nvSpPr>
        <p:spPr>
          <a:xfrm>
            <a:off x="2152650" y="365127"/>
            <a:ext cx="8014607" cy="1325563"/>
          </a:xfrm>
        </p:spPr>
        <p:txBody>
          <a:bodyPr>
            <a:normAutofit/>
          </a:bodyPr>
          <a:lstStyle/>
          <a:p>
            <a:pPr algn="ctr"/>
            <a:r>
              <a:rPr lang="en-US" sz="4800" b="1" dirty="0"/>
              <a:t>Apples</a:t>
            </a:r>
          </a:p>
        </p:txBody>
      </p:sp>
      <p:sp>
        <p:nvSpPr>
          <p:cNvPr id="3" name="Rectangle 2">
            <a:extLst>
              <a:ext uri="{FF2B5EF4-FFF2-40B4-BE49-F238E27FC236}">
                <a16:creationId xmlns:a16="http://schemas.microsoft.com/office/drawing/2014/main" id="{5E77A5A6-A9E6-4FCB-BB20-966A58FE3561}"/>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82A2FAC-A981-4150-AD6E-00E734518CE3}"/>
              </a:ext>
            </a:extLst>
          </p:cNvPr>
          <p:cNvSpPr/>
          <p:nvPr/>
        </p:nvSpPr>
        <p:spPr>
          <a:xfrm>
            <a:off x="10255341" y="6554337"/>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9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3"/>
                                        </p:tgtEl>
                                        <p:attrNameLst>
                                          <p:attrName>ppt_x</p:attrName>
                                        </p:attrNameLst>
                                      </p:cBhvr>
                                      <p:tavLst>
                                        <p:tav tm="0">
                                          <p:val>
                                            <p:strVal val="ppt_x"/>
                                          </p:val>
                                        </p:tav>
                                        <p:tav tm="100000">
                                          <p:val>
                                            <p:strVal val="ppt_x"/>
                                          </p:val>
                                        </p:tav>
                                      </p:tavLst>
                                    </p:anim>
                                    <p:anim calcmode="lin" valueType="num">
                                      <p:cBhvr additive="base">
                                        <p:cTn id="7" dur="30000"/>
                                        <p:tgtEl>
                                          <p:spTgt spid="3"/>
                                        </p:tgtEl>
                                        <p:attrNameLst>
                                          <p:attrName>ppt_y</p:attrName>
                                        </p:attrNameLst>
                                      </p:cBhvr>
                                      <p:tavLst>
                                        <p:tav tm="0">
                                          <p:val>
                                            <p:strVal val="ppt_y"/>
                                          </p:val>
                                        </p:tav>
                                        <p:tav tm="100000">
                                          <p:val>
                                            <p:strVal val="1+ppt_h/2"/>
                                          </p:val>
                                        </p:tav>
                                      </p:tavLst>
                                    </p:anim>
                                    <p:set>
                                      <p:cBhvr>
                                        <p:cTn id="8" dur="1" fill="hold">
                                          <p:stCondLst>
                                            <p:cond delay="299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A6E8-A644-1349-9FD5-0CE9CFDE0E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5B72C6-F3EB-8B42-83E1-380863C21DC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C96A96-13F9-184E-96AF-7EFE4F2C5A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1029" y="0"/>
            <a:ext cx="8989943" cy="6858000"/>
          </a:xfrm>
          <a:prstGeom prst="rect">
            <a:avLst/>
          </a:prstGeom>
        </p:spPr>
      </p:pic>
      <p:sp>
        <p:nvSpPr>
          <p:cNvPr id="5" name="Rectangle 4">
            <a:extLst>
              <a:ext uri="{FF2B5EF4-FFF2-40B4-BE49-F238E27FC236}">
                <a16:creationId xmlns:a16="http://schemas.microsoft.com/office/drawing/2014/main" id="{3801D024-B1B6-D942-A5DA-FD33156D59F3}"/>
              </a:ext>
            </a:extLst>
          </p:cNvPr>
          <p:cNvSpPr/>
          <p:nvPr/>
        </p:nvSpPr>
        <p:spPr>
          <a:xfrm>
            <a:off x="5715001" y="79930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5687AA2-F127-1444-8F96-B3E26C2C5BAE}"/>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Potatoes</a:t>
            </a:r>
          </a:p>
        </p:txBody>
      </p:sp>
      <p:pic>
        <p:nvPicPr>
          <p:cNvPr id="7" name="Picture 6">
            <a:extLst>
              <a:ext uri="{FF2B5EF4-FFF2-40B4-BE49-F238E27FC236}">
                <a16:creationId xmlns:a16="http://schemas.microsoft.com/office/drawing/2014/main" id="{EAF4741E-7DF7-8548-885C-5458E1A639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9687" y="4412151"/>
            <a:ext cx="3548743" cy="2239320"/>
          </a:xfrm>
          <a:prstGeom prst="rect">
            <a:avLst/>
          </a:prstGeom>
        </p:spPr>
      </p:pic>
      <p:sp>
        <p:nvSpPr>
          <p:cNvPr id="8" name="Rectangle 7">
            <a:extLst>
              <a:ext uri="{FF2B5EF4-FFF2-40B4-BE49-F238E27FC236}">
                <a16:creationId xmlns:a16="http://schemas.microsoft.com/office/drawing/2014/main" id="{CAAC0600-553B-4B49-A824-777F7C4A1567}"/>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A3D007-6A5C-4E93-9724-275F8ED06B1A}"/>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8D43A4-B1D0-49D3-AC22-B4F1D1D432C3}"/>
              </a:ext>
            </a:extLst>
          </p:cNvPr>
          <p:cNvSpPr/>
          <p:nvPr/>
        </p:nvSpPr>
        <p:spPr>
          <a:xfrm>
            <a:off x="10322644" y="6569584"/>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4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9"/>
                                        </p:tgtEl>
                                        <p:attrNameLst>
                                          <p:attrName>ppt_x</p:attrName>
                                        </p:attrNameLst>
                                      </p:cBhvr>
                                      <p:tavLst>
                                        <p:tav tm="0">
                                          <p:val>
                                            <p:strVal val="ppt_x"/>
                                          </p:val>
                                        </p:tav>
                                        <p:tav tm="100000">
                                          <p:val>
                                            <p:strVal val="ppt_x"/>
                                          </p:val>
                                        </p:tav>
                                      </p:tavLst>
                                    </p:anim>
                                    <p:anim calcmode="lin" valueType="num">
                                      <p:cBhvr additive="base">
                                        <p:cTn id="7" dur="30000"/>
                                        <p:tgtEl>
                                          <p:spTgt spid="9"/>
                                        </p:tgtEl>
                                        <p:attrNameLst>
                                          <p:attrName>ppt_y</p:attrName>
                                        </p:attrNameLst>
                                      </p:cBhvr>
                                      <p:tavLst>
                                        <p:tav tm="0">
                                          <p:val>
                                            <p:strVal val="ppt_y"/>
                                          </p:val>
                                        </p:tav>
                                        <p:tav tm="100000">
                                          <p:val>
                                            <p:strVal val="1+ppt_h/2"/>
                                          </p:val>
                                        </p:tav>
                                      </p:tavLst>
                                    </p:anim>
                                    <p:set>
                                      <p:cBhvr>
                                        <p:cTn id="8" dur="1" fill="hold">
                                          <p:stCondLst>
                                            <p:cond delay="299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C6BB-8B7A-A04C-8AB4-9073770D8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09DF14-3005-2447-9C86-118DF6D8F0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24DC58-B2D0-C248-AB76-761839BC5C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5644" y="0"/>
            <a:ext cx="8860713" cy="6858000"/>
          </a:xfrm>
          <a:prstGeom prst="rect">
            <a:avLst/>
          </a:prstGeom>
        </p:spPr>
      </p:pic>
      <p:sp>
        <p:nvSpPr>
          <p:cNvPr id="5" name="Rectangle 4">
            <a:extLst>
              <a:ext uri="{FF2B5EF4-FFF2-40B4-BE49-F238E27FC236}">
                <a16:creationId xmlns:a16="http://schemas.microsoft.com/office/drawing/2014/main" id="{47316D7A-75F6-324A-B0BF-F1CF18AA1474}"/>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305D6C0-C1D0-6B4C-A206-12E16EDB0705}"/>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Rice</a:t>
            </a:r>
          </a:p>
        </p:txBody>
      </p:sp>
      <p:pic>
        <p:nvPicPr>
          <p:cNvPr id="7" name="Picture 6">
            <a:extLst>
              <a:ext uri="{FF2B5EF4-FFF2-40B4-BE49-F238E27FC236}">
                <a16:creationId xmlns:a16="http://schemas.microsoft.com/office/drawing/2014/main" id="{2F66EC0B-EDD1-B844-82B9-A91CD7A9D0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908" y="4001294"/>
            <a:ext cx="3696607" cy="2672358"/>
          </a:xfrm>
          <a:prstGeom prst="rect">
            <a:avLst/>
          </a:prstGeom>
        </p:spPr>
      </p:pic>
      <p:sp>
        <p:nvSpPr>
          <p:cNvPr id="8" name="Rectangle 7">
            <a:extLst>
              <a:ext uri="{FF2B5EF4-FFF2-40B4-BE49-F238E27FC236}">
                <a16:creationId xmlns:a16="http://schemas.microsoft.com/office/drawing/2014/main" id="{2C09F0EC-D813-4020-99DF-912A0033C0CE}"/>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326302-8650-4773-835A-9CEB72509C7A}"/>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77CD42-5832-44BD-BB65-49EFB0F28D69}"/>
              </a:ext>
            </a:extLst>
          </p:cNvPr>
          <p:cNvSpPr/>
          <p:nvPr/>
        </p:nvSpPr>
        <p:spPr>
          <a:xfrm>
            <a:off x="10263116" y="653727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6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9"/>
                                        </p:tgtEl>
                                        <p:attrNameLst>
                                          <p:attrName>ppt_x</p:attrName>
                                        </p:attrNameLst>
                                      </p:cBhvr>
                                      <p:tavLst>
                                        <p:tav tm="0">
                                          <p:val>
                                            <p:strVal val="ppt_x"/>
                                          </p:val>
                                        </p:tav>
                                        <p:tav tm="100000">
                                          <p:val>
                                            <p:strVal val="ppt_x"/>
                                          </p:val>
                                        </p:tav>
                                      </p:tavLst>
                                    </p:anim>
                                    <p:anim calcmode="lin" valueType="num">
                                      <p:cBhvr additive="base">
                                        <p:cTn id="7" dur="30000"/>
                                        <p:tgtEl>
                                          <p:spTgt spid="9"/>
                                        </p:tgtEl>
                                        <p:attrNameLst>
                                          <p:attrName>ppt_y</p:attrName>
                                        </p:attrNameLst>
                                      </p:cBhvr>
                                      <p:tavLst>
                                        <p:tav tm="0">
                                          <p:val>
                                            <p:strVal val="ppt_y"/>
                                          </p:val>
                                        </p:tav>
                                        <p:tav tm="100000">
                                          <p:val>
                                            <p:strVal val="1+ppt_h/2"/>
                                          </p:val>
                                        </p:tav>
                                      </p:tavLst>
                                    </p:anim>
                                    <p:set>
                                      <p:cBhvr>
                                        <p:cTn id="8" dur="1" fill="hold">
                                          <p:stCondLst>
                                            <p:cond delay="299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1A2D96-A6D3-8349-B8F1-4472F7AC5BC9}"/>
              </a:ext>
            </a:extLst>
          </p:cNvPr>
          <p:cNvPicPr>
            <a:picLocks noChangeAspect="1"/>
          </p:cNvPicPr>
          <p:nvPr/>
        </p:nvPicPr>
        <p:blipFill>
          <a:blip r:embed="rId3"/>
          <a:stretch>
            <a:fillRect/>
          </a:stretch>
        </p:blipFill>
        <p:spPr>
          <a:xfrm>
            <a:off x="1638300" y="0"/>
            <a:ext cx="8915400" cy="6858000"/>
          </a:xfrm>
          <a:prstGeom prst="rect">
            <a:avLst/>
          </a:prstGeom>
        </p:spPr>
      </p:pic>
      <p:sp>
        <p:nvSpPr>
          <p:cNvPr id="5" name="Rectangle 4">
            <a:extLst>
              <a:ext uri="{FF2B5EF4-FFF2-40B4-BE49-F238E27FC236}">
                <a16:creationId xmlns:a16="http://schemas.microsoft.com/office/drawing/2014/main" id="{5BFC304E-6A3A-324D-A9B8-327F96C3209D}"/>
              </a:ext>
            </a:extLst>
          </p:cNvPr>
          <p:cNvSpPr/>
          <p:nvPr/>
        </p:nvSpPr>
        <p:spPr>
          <a:xfrm>
            <a:off x="5124003" y="570707"/>
            <a:ext cx="393511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4E00358-2DE5-4B45-A313-39811CC2B28F}"/>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Soybeans</a:t>
            </a:r>
          </a:p>
        </p:txBody>
      </p:sp>
      <p:pic>
        <p:nvPicPr>
          <p:cNvPr id="9" name="Picture 8">
            <a:extLst>
              <a:ext uri="{FF2B5EF4-FFF2-40B4-BE49-F238E27FC236}">
                <a16:creationId xmlns:a16="http://schemas.microsoft.com/office/drawing/2014/main" id="{5B12A587-DA4B-D248-A337-E4EC289A7C68}"/>
              </a:ext>
            </a:extLst>
          </p:cNvPr>
          <p:cNvPicPr>
            <a:picLocks noChangeAspect="1"/>
          </p:cNvPicPr>
          <p:nvPr/>
        </p:nvPicPr>
        <p:blipFill>
          <a:blip r:embed="rId4"/>
          <a:stretch>
            <a:fillRect/>
          </a:stretch>
        </p:blipFill>
        <p:spPr>
          <a:xfrm flipH="1">
            <a:off x="1766747" y="4389699"/>
            <a:ext cx="3634772" cy="2336639"/>
          </a:xfrm>
          <a:prstGeom prst="ellipse">
            <a:avLst/>
          </a:prstGeom>
          <a:ln>
            <a:noFill/>
          </a:ln>
          <a:effectLst>
            <a:softEdge rad="112500"/>
          </a:effectLst>
        </p:spPr>
      </p:pic>
      <p:sp>
        <p:nvSpPr>
          <p:cNvPr id="7" name="Rectangle 6">
            <a:extLst>
              <a:ext uri="{FF2B5EF4-FFF2-40B4-BE49-F238E27FC236}">
                <a16:creationId xmlns:a16="http://schemas.microsoft.com/office/drawing/2014/main" id="{85DAFC78-4EF7-49A5-8B24-7C0869B088CD}"/>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B09D45-C61A-4628-B921-1E055E0C6A23}"/>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6EE2E19-E924-4F56-8299-AFBE8F13D058}"/>
              </a:ext>
            </a:extLst>
          </p:cNvPr>
          <p:cNvSpPr/>
          <p:nvPr/>
        </p:nvSpPr>
        <p:spPr>
          <a:xfrm>
            <a:off x="10425253" y="653727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0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10"/>
                                        </p:tgtEl>
                                        <p:attrNameLst>
                                          <p:attrName>ppt_x</p:attrName>
                                        </p:attrNameLst>
                                      </p:cBhvr>
                                      <p:tavLst>
                                        <p:tav tm="0">
                                          <p:val>
                                            <p:strVal val="ppt_x"/>
                                          </p:val>
                                        </p:tav>
                                        <p:tav tm="100000">
                                          <p:val>
                                            <p:strVal val="ppt_x"/>
                                          </p:val>
                                        </p:tav>
                                      </p:tavLst>
                                    </p:anim>
                                    <p:anim calcmode="lin" valueType="num">
                                      <p:cBhvr additive="base">
                                        <p:cTn id="7" dur="30000"/>
                                        <p:tgtEl>
                                          <p:spTgt spid="10"/>
                                        </p:tgtEl>
                                        <p:attrNameLst>
                                          <p:attrName>ppt_y</p:attrName>
                                        </p:attrNameLst>
                                      </p:cBhvr>
                                      <p:tavLst>
                                        <p:tav tm="0">
                                          <p:val>
                                            <p:strVal val="ppt_y"/>
                                          </p:val>
                                        </p:tav>
                                        <p:tav tm="100000">
                                          <p:val>
                                            <p:strVal val="1+ppt_h/2"/>
                                          </p:val>
                                        </p:tav>
                                      </p:tavLst>
                                    </p:anim>
                                    <p:set>
                                      <p:cBhvr>
                                        <p:cTn id="8" dur="1" fill="hold">
                                          <p:stCondLst>
                                            <p:cond delay="299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5EFEE7-B01E-4146-94C2-5F6FF9BE07CB}"/>
              </a:ext>
            </a:extLst>
          </p:cNvPr>
          <p:cNvSpPr/>
          <p:nvPr/>
        </p:nvSpPr>
        <p:spPr>
          <a:xfrm>
            <a:off x="5192486" y="718457"/>
            <a:ext cx="379911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DAE10B2-297B-6C41-9B6E-468DD0237E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1175657"/>
            <a:ext cx="9144000" cy="5682343"/>
          </a:xfrm>
          <a:prstGeom prst="rect">
            <a:avLst/>
          </a:prstGeom>
        </p:spPr>
      </p:pic>
      <p:sp>
        <p:nvSpPr>
          <p:cNvPr id="6" name="Title 1">
            <a:extLst>
              <a:ext uri="{FF2B5EF4-FFF2-40B4-BE49-F238E27FC236}">
                <a16:creationId xmlns:a16="http://schemas.microsoft.com/office/drawing/2014/main" id="{534C195E-92F8-7C40-B138-3EA244B70F50}"/>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Oranges</a:t>
            </a:r>
          </a:p>
        </p:txBody>
      </p:sp>
      <p:pic>
        <p:nvPicPr>
          <p:cNvPr id="12" name="Picture 11">
            <a:extLst>
              <a:ext uri="{FF2B5EF4-FFF2-40B4-BE49-F238E27FC236}">
                <a16:creationId xmlns:a16="http://schemas.microsoft.com/office/drawing/2014/main" id="{DD8734E9-B4E3-5A48-94E1-E634D6215C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7645" y="4016829"/>
            <a:ext cx="3135356" cy="2661917"/>
          </a:xfrm>
          <a:prstGeom prst="rect">
            <a:avLst/>
          </a:prstGeom>
        </p:spPr>
      </p:pic>
      <p:sp>
        <p:nvSpPr>
          <p:cNvPr id="7" name="Rectangle 6">
            <a:extLst>
              <a:ext uri="{FF2B5EF4-FFF2-40B4-BE49-F238E27FC236}">
                <a16:creationId xmlns:a16="http://schemas.microsoft.com/office/drawing/2014/main" id="{0BE57E59-4F65-4691-BF93-6CE25F400670}"/>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3960E5-30FE-4C1C-902E-352E3C6E8590}"/>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D2497D0-3D23-40C6-B6ED-B98A584D510C}"/>
              </a:ext>
            </a:extLst>
          </p:cNvPr>
          <p:cNvSpPr/>
          <p:nvPr/>
        </p:nvSpPr>
        <p:spPr>
          <a:xfrm>
            <a:off x="10549716" y="6564572"/>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8"/>
                                        </p:tgtEl>
                                        <p:attrNameLst>
                                          <p:attrName>ppt_x</p:attrName>
                                        </p:attrNameLst>
                                      </p:cBhvr>
                                      <p:tavLst>
                                        <p:tav tm="0">
                                          <p:val>
                                            <p:strVal val="ppt_x"/>
                                          </p:val>
                                        </p:tav>
                                        <p:tav tm="100000">
                                          <p:val>
                                            <p:strVal val="ppt_x"/>
                                          </p:val>
                                        </p:tav>
                                      </p:tavLst>
                                    </p:anim>
                                    <p:anim calcmode="lin" valueType="num">
                                      <p:cBhvr additive="base">
                                        <p:cTn id="7" dur="30000"/>
                                        <p:tgtEl>
                                          <p:spTgt spid="8"/>
                                        </p:tgtEl>
                                        <p:attrNameLst>
                                          <p:attrName>ppt_y</p:attrName>
                                        </p:attrNameLst>
                                      </p:cBhvr>
                                      <p:tavLst>
                                        <p:tav tm="0">
                                          <p:val>
                                            <p:strVal val="ppt_y"/>
                                          </p:val>
                                        </p:tav>
                                        <p:tav tm="100000">
                                          <p:val>
                                            <p:strVal val="1+ppt_h/2"/>
                                          </p:val>
                                        </p:tav>
                                      </p:tavLst>
                                    </p:anim>
                                    <p:set>
                                      <p:cBhvr>
                                        <p:cTn id="8" dur="1" fill="hold">
                                          <p:stCondLst>
                                            <p:cond delay="29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35C6-179A-5942-94B3-DE5F4B4A8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89C359-F8FF-5A40-A25F-88E32499ED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D365C6-07B1-B24B-A6D2-E9E1F37305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7541" y="0"/>
            <a:ext cx="8996918" cy="6858000"/>
          </a:xfrm>
          <a:prstGeom prst="rect">
            <a:avLst/>
          </a:prstGeom>
        </p:spPr>
      </p:pic>
      <p:sp>
        <p:nvSpPr>
          <p:cNvPr id="5" name="Rectangle 4">
            <a:extLst>
              <a:ext uri="{FF2B5EF4-FFF2-40B4-BE49-F238E27FC236}">
                <a16:creationId xmlns:a16="http://schemas.microsoft.com/office/drawing/2014/main" id="{BF5EFEE7-B01E-4146-94C2-5F6FF9BE07CB}"/>
              </a:ext>
            </a:extLst>
          </p:cNvPr>
          <p:cNvSpPr/>
          <p:nvPr/>
        </p:nvSpPr>
        <p:spPr>
          <a:xfrm>
            <a:off x="5192486" y="718457"/>
            <a:ext cx="379911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34C195E-92F8-7C40-B138-3EA244B70F50}"/>
              </a:ext>
            </a:extLst>
          </p:cNvPr>
          <p:cNvSpPr txBox="1">
            <a:spLocks/>
          </p:cNvSpPr>
          <p:nvPr/>
        </p:nvSpPr>
        <p:spPr>
          <a:xfrm>
            <a:off x="2152650" y="365127"/>
            <a:ext cx="80146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Wheat</a:t>
            </a:r>
          </a:p>
        </p:txBody>
      </p:sp>
      <p:pic>
        <p:nvPicPr>
          <p:cNvPr id="8" name="Picture 7">
            <a:extLst>
              <a:ext uri="{FF2B5EF4-FFF2-40B4-BE49-F238E27FC236}">
                <a16:creationId xmlns:a16="http://schemas.microsoft.com/office/drawing/2014/main" id="{21B313EB-E533-0346-8F4C-CC4A84992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4966">
            <a:off x="946068" y="3909676"/>
            <a:ext cx="4158343" cy="2857026"/>
          </a:xfrm>
          <a:prstGeom prst="rect">
            <a:avLst/>
          </a:prstGeom>
        </p:spPr>
      </p:pic>
      <p:sp>
        <p:nvSpPr>
          <p:cNvPr id="9" name="Rectangle 8">
            <a:extLst>
              <a:ext uri="{FF2B5EF4-FFF2-40B4-BE49-F238E27FC236}">
                <a16:creationId xmlns:a16="http://schemas.microsoft.com/office/drawing/2014/main" id="{D09DE2EB-658F-6940-9D88-07421439F32B}"/>
              </a:ext>
            </a:extLst>
          </p:cNvPr>
          <p:cNvSpPr/>
          <p:nvPr/>
        </p:nvSpPr>
        <p:spPr>
          <a:xfrm>
            <a:off x="4452936" y="1825306"/>
            <a:ext cx="2128837" cy="42338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992C73-DFDD-A648-9573-797204711C28}"/>
              </a:ext>
            </a:extLst>
          </p:cNvPr>
          <p:cNvSpPr/>
          <p:nvPr/>
        </p:nvSpPr>
        <p:spPr>
          <a:xfrm>
            <a:off x="7142974" y="1047069"/>
            <a:ext cx="2771775" cy="2581956"/>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45D5D4-43E5-A048-9C3D-1820CB6189D3}"/>
              </a:ext>
            </a:extLst>
          </p:cNvPr>
          <p:cNvSpPr txBox="1"/>
          <p:nvPr/>
        </p:nvSpPr>
        <p:spPr>
          <a:xfrm>
            <a:off x="7267575" y="1428750"/>
            <a:ext cx="2528888" cy="1754326"/>
          </a:xfrm>
          <a:prstGeom prst="rect">
            <a:avLst/>
          </a:prstGeom>
          <a:noFill/>
        </p:spPr>
        <p:txBody>
          <a:bodyPr wrap="square" rtlCol="0">
            <a:spAutoFit/>
          </a:bodyPr>
          <a:lstStyle/>
          <a:p>
            <a:pPr algn="ctr"/>
            <a:r>
              <a:rPr lang="en-US" b="1" dirty="0">
                <a:solidFill>
                  <a:schemeClr val="bg1"/>
                </a:solidFill>
              </a:rPr>
              <a:t>Fun Fact: </a:t>
            </a:r>
          </a:p>
          <a:p>
            <a:pPr algn="ctr"/>
            <a:r>
              <a:rPr lang="en-US" dirty="0">
                <a:solidFill>
                  <a:schemeClr val="bg1"/>
                </a:solidFill>
              </a:rPr>
              <a:t>This region is known as the “Breadbasket” due to its rich soil and ideal climate for the production of grain</a:t>
            </a:r>
          </a:p>
        </p:txBody>
      </p:sp>
      <p:sp>
        <p:nvSpPr>
          <p:cNvPr id="12" name="Rectangle 11">
            <a:extLst>
              <a:ext uri="{FF2B5EF4-FFF2-40B4-BE49-F238E27FC236}">
                <a16:creationId xmlns:a16="http://schemas.microsoft.com/office/drawing/2014/main" id="{9BB81DC3-8DFB-40A4-A927-FDFA0BC62900}"/>
              </a:ext>
            </a:extLst>
          </p:cNvPr>
          <p:cNvSpPr/>
          <p:nvPr/>
        </p:nvSpPr>
        <p:spPr>
          <a:xfrm>
            <a:off x="10555917" y="395784"/>
            <a:ext cx="1454113" cy="608690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CE5944-6D7E-4244-B6A1-2B49290623FC}"/>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1099ED-4E08-4C1E-BC25-4477D7CA3820}"/>
              </a:ext>
            </a:extLst>
          </p:cNvPr>
          <p:cNvSpPr/>
          <p:nvPr/>
        </p:nvSpPr>
        <p:spPr>
          <a:xfrm>
            <a:off x="10536073" y="6523628"/>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65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13"/>
                                        </p:tgtEl>
                                        <p:attrNameLst>
                                          <p:attrName>ppt_x</p:attrName>
                                        </p:attrNameLst>
                                      </p:cBhvr>
                                      <p:tavLst>
                                        <p:tav tm="0">
                                          <p:val>
                                            <p:strVal val="ppt_x"/>
                                          </p:val>
                                        </p:tav>
                                        <p:tav tm="100000">
                                          <p:val>
                                            <p:strVal val="ppt_x"/>
                                          </p:val>
                                        </p:tav>
                                      </p:tavLst>
                                    </p:anim>
                                    <p:anim calcmode="lin" valueType="num">
                                      <p:cBhvr additive="base">
                                        <p:cTn id="7" dur="30000"/>
                                        <p:tgtEl>
                                          <p:spTgt spid="13"/>
                                        </p:tgtEl>
                                        <p:attrNameLst>
                                          <p:attrName>ppt_y</p:attrName>
                                        </p:attrNameLst>
                                      </p:cBhvr>
                                      <p:tavLst>
                                        <p:tav tm="0">
                                          <p:val>
                                            <p:strVal val="ppt_y"/>
                                          </p:val>
                                        </p:tav>
                                        <p:tav tm="100000">
                                          <p:val>
                                            <p:strVal val="1+ppt_h/2"/>
                                          </p:val>
                                        </p:tav>
                                      </p:tavLst>
                                    </p:anim>
                                    <p:set>
                                      <p:cBhvr>
                                        <p:cTn id="8" dur="1" fill="hold">
                                          <p:stCondLst>
                                            <p:cond delay="299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0"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8B34-8F1E-194F-B753-D67CE17E38C6}"/>
              </a:ext>
            </a:extLst>
          </p:cNvPr>
          <p:cNvSpPr>
            <a:spLocks noGrp="1"/>
          </p:cNvSpPr>
          <p:nvPr>
            <p:ph type="title"/>
          </p:nvPr>
        </p:nvSpPr>
        <p:spPr>
          <a:xfrm>
            <a:off x="2152650" y="789782"/>
            <a:ext cx="7886700" cy="5278437"/>
          </a:xfrm>
        </p:spPr>
        <p:txBody>
          <a:bodyPr>
            <a:noAutofit/>
          </a:bodyPr>
          <a:lstStyle/>
          <a:p>
            <a:pPr algn="ctr"/>
            <a:r>
              <a:rPr lang="en-US" sz="6600" i="1" dirty="0"/>
              <a:t>Are all crops grown in all 50 states?</a:t>
            </a:r>
          </a:p>
        </p:txBody>
      </p:sp>
    </p:spTree>
    <p:extLst>
      <p:ext uri="{BB962C8B-B14F-4D97-AF65-F5344CB8AC3E}">
        <p14:creationId xmlns:p14="http://schemas.microsoft.com/office/powerpoint/2010/main" val="239636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Oregon Agriculture</a:t>
            </a:r>
          </a:p>
        </p:txBody>
      </p:sp>
      <p:sp>
        <p:nvSpPr>
          <p:cNvPr id="4" name="TextBox 3"/>
          <p:cNvSpPr txBox="1"/>
          <p:nvPr/>
        </p:nvSpPr>
        <p:spPr>
          <a:xfrm>
            <a:off x="4559146" y="930405"/>
            <a:ext cx="6643172" cy="369332"/>
          </a:xfrm>
          <a:prstGeom prst="rect">
            <a:avLst/>
          </a:prstGeom>
          <a:noFill/>
        </p:spPr>
        <p:txBody>
          <a:bodyPr wrap="square" rtlCol="0">
            <a:spAutoFit/>
          </a:bodyPr>
          <a:lstStyle/>
          <a:p>
            <a:r>
              <a:rPr lang="en-US" dirty="0"/>
              <a:t>* 220+ Agricultural Commodities    * Several Diverse Growing regions</a:t>
            </a:r>
          </a:p>
        </p:txBody>
      </p:sp>
      <p:sp>
        <p:nvSpPr>
          <p:cNvPr id="5" name="TextBox 4"/>
          <p:cNvSpPr txBox="1"/>
          <p:nvPr/>
        </p:nvSpPr>
        <p:spPr>
          <a:xfrm>
            <a:off x="555306" y="1212081"/>
            <a:ext cx="3281750" cy="3416320"/>
          </a:xfrm>
          <a:prstGeom prst="rect">
            <a:avLst/>
          </a:prstGeom>
          <a:noFill/>
        </p:spPr>
        <p:txBody>
          <a:bodyPr wrap="square" rtlCol="0">
            <a:spAutoFit/>
          </a:bodyPr>
          <a:lstStyle/>
          <a:p>
            <a:pPr algn="ctr"/>
            <a:r>
              <a:rPr lang="en-US" b="1" u="sng" dirty="0"/>
              <a:t>Top 10 Commodities</a:t>
            </a:r>
          </a:p>
          <a:p>
            <a:pPr algn="ctr"/>
            <a:endParaRPr lang="en-US" b="1" u="sng" dirty="0"/>
          </a:p>
          <a:p>
            <a:pPr marL="342900" indent="-342900">
              <a:buFont typeface="+mj-lt"/>
              <a:buAutoNum type="arabicPeriod"/>
            </a:pPr>
            <a:r>
              <a:rPr lang="en-US" dirty="0"/>
              <a:t>Greenhouse &amp; Nursery</a:t>
            </a:r>
          </a:p>
          <a:p>
            <a:pPr marL="342900" indent="-342900">
              <a:buFont typeface="+mj-lt"/>
              <a:buAutoNum type="arabicPeriod"/>
            </a:pPr>
            <a:r>
              <a:rPr lang="en-US" dirty="0"/>
              <a:t>Cattle &amp; Calves</a:t>
            </a:r>
          </a:p>
          <a:p>
            <a:pPr marL="342900" indent="-342900">
              <a:buFont typeface="+mj-lt"/>
              <a:buAutoNum type="arabicPeriod"/>
            </a:pPr>
            <a:r>
              <a:rPr lang="en-US" dirty="0"/>
              <a:t>Hay </a:t>
            </a:r>
          </a:p>
          <a:p>
            <a:pPr marL="342900" indent="-342900">
              <a:buFont typeface="+mj-lt"/>
              <a:buAutoNum type="arabicPeriod"/>
            </a:pPr>
            <a:r>
              <a:rPr lang="en-US" dirty="0"/>
              <a:t>Milk</a:t>
            </a:r>
          </a:p>
          <a:p>
            <a:pPr marL="342900" indent="-342900">
              <a:buFont typeface="+mj-lt"/>
              <a:buAutoNum type="arabicPeriod"/>
            </a:pPr>
            <a:r>
              <a:rPr lang="en-US" dirty="0"/>
              <a:t>Grass Seed</a:t>
            </a:r>
          </a:p>
          <a:p>
            <a:pPr marL="342900" indent="-342900">
              <a:buFont typeface="+mj-lt"/>
              <a:buAutoNum type="arabicPeriod"/>
            </a:pPr>
            <a:r>
              <a:rPr lang="en-US" dirty="0"/>
              <a:t>Wheat</a:t>
            </a:r>
          </a:p>
          <a:p>
            <a:pPr marL="342900" indent="-342900">
              <a:buFont typeface="+mj-lt"/>
              <a:buAutoNum type="arabicPeriod"/>
            </a:pPr>
            <a:r>
              <a:rPr lang="en-US" dirty="0"/>
              <a:t>Potatoes</a:t>
            </a:r>
          </a:p>
          <a:p>
            <a:pPr marL="342900" indent="-342900">
              <a:buFont typeface="+mj-lt"/>
              <a:buAutoNum type="arabicPeriod"/>
            </a:pPr>
            <a:r>
              <a:rPr lang="en-US" dirty="0"/>
              <a:t>Grapes for wine</a:t>
            </a:r>
          </a:p>
          <a:p>
            <a:pPr marL="342900" indent="-342900">
              <a:buFont typeface="+mj-lt"/>
              <a:buAutoNum type="arabicPeriod"/>
            </a:pPr>
            <a:r>
              <a:rPr lang="en-US" dirty="0"/>
              <a:t>Cherries</a:t>
            </a:r>
          </a:p>
          <a:p>
            <a:pPr marL="342900" indent="-342900">
              <a:buFont typeface="+mj-lt"/>
              <a:buAutoNum type="arabicPeriod"/>
            </a:pPr>
            <a:r>
              <a:rPr lang="en-US" dirty="0"/>
              <a:t>Hazelnuts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375" y="1547322"/>
            <a:ext cx="7339629" cy="4904118"/>
          </a:xfrm>
          <a:prstGeom prst="rect">
            <a:avLst/>
          </a:prstGeom>
        </p:spPr>
      </p:pic>
      <p:sp>
        <p:nvSpPr>
          <p:cNvPr id="7" name="Content Placeholder 1"/>
          <p:cNvSpPr txBox="1">
            <a:spLocks/>
          </p:cNvSpPr>
          <p:nvPr/>
        </p:nvSpPr>
        <p:spPr>
          <a:xfrm>
            <a:off x="409936" y="4814133"/>
            <a:ext cx="3548606" cy="113749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Average age of principal operator is 57.9.</a:t>
            </a:r>
          </a:p>
          <a:p>
            <a:r>
              <a:rPr lang="en-US" sz="2200" dirty="0"/>
              <a:t>97% of farms are family owned</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46660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Everyone eats, so everyone is involved in agriculture</a:t>
            </a:r>
          </a:p>
          <a:p>
            <a:pPr marL="0" indent="0">
              <a:buNone/>
            </a:pPr>
            <a:endParaRPr lang="en-US" dirty="0"/>
          </a:p>
          <a:p>
            <a:r>
              <a:rPr lang="en-US" dirty="0"/>
              <a:t>Today’s students are far-removed from production agriculture (1% of Oregonians are farmers)</a:t>
            </a:r>
          </a:p>
          <a:p>
            <a:pPr marL="0" indent="0">
              <a:buNone/>
            </a:pPr>
            <a:endParaRPr lang="en-US" dirty="0"/>
          </a:p>
          <a:p>
            <a:r>
              <a:rPr lang="en-US" dirty="0"/>
              <a:t>Agriculture provides an arena for real-world discovery and problem-solving</a:t>
            </a:r>
            <a:br>
              <a:rPr lang="en-US" dirty="0"/>
            </a:br>
            <a:endParaRPr lang="en-US" dirty="0"/>
          </a:p>
          <a:p>
            <a:pPr marL="0" indent="0">
              <a:buNone/>
            </a:pPr>
            <a:endParaRPr lang="en-US" dirty="0"/>
          </a:p>
        </p:txBody>
      </p:sp>
      <p:sp>
        <p:nvSpPr>
          <p:cNvPr id="3" name="Text Placeholder 2"/>
          <p:cNvSpPr>
            <a:spLocks noGrp="1"/>
          </p:cNvSpPr>
          <p:nvPr>
            <p:ph type="body" sz="quarter" idx="10"/>
          </p:nvPr>
        </p:nvSpPr>
        <p:spPr/>
        <p:txBody>
          <a:bodyPr/>
          <a:lstStyle/>
          <a:p>
            <a:r>
              <a:rPr lang="en-US" dirty="0"/>
              <a:t>Why teach agriculture?</a:t>
            </a:r>
          </a:p>
        </p:txBody>
      </p:sp>
    </p:spTree>
    <p:extLst>
      <p:ext uri="{BB962C8B-B14F-4D97-AF65-F5344CB8AC3E}">
        <p14:creationId xmlns:p14="http://schemas.microsoft.com/office/powerpoint/2010/main" val="3770680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184" b="2681"/>
          <a:stretch/>
        </p:blipFill>
        <p:spPr>
          <a:xfrm>
            <a:off x="696831" y="2321659"/>
            <a:ext cx="5090695" cy="25523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4701" y="1179994"/>
            <a:ext cx="3006164" cy="31620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57423">
            <a:off x="6003477" y="1793561"/>
            <a:ext cx="2834313" cy="3939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1586" y="2937164"/>
            <a:ext cx="2796217" cy="3321906"/>
          </a:xfrm>
          <a:prstGeom prst="rect">
            <a:avLst/>
          </a:prstGeom>
        </p:spPr>
      </p:pic>
      <p:sp>
        <p:nvSpPr>
          <p:cNvPr id="10" name="Rectangle 9"/>
          <p:cNvSpPr/>
          <p:nvPr/>
        </p:nvSpPr>
        <p:spPr>
          <a:xfrm>
            <a:off x="871396" y="1179994"/>
            <a:ext cx="3118098"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Lending Library</a:t>
            </a:r>
          </a:p>
        </p:txBody>
      </p:sp>
      <p:sp>
        <p:nvSpPr>
          <p:cNvPr id="11" name="TextBox 10"/>
          <p:cNvSpPr txBox="1"/>
          <p:nvPr/>
        </p:nvSpPr>
        <p:spPr>
          <a:xfrm>
            <a:off x="1415001" y="5621810"/>
            <a:ext cx="3216926" cy="369332"/>
          </a:xfrm>
          <a:prstGeom prst="rect">
            <a:avLst/>
          </a:prstGeom>
          <a:noFill/>
        </p:spPr>
        <p:txBody>
          <a:bodyPr wrap="square" rtlCol="0">
            <a:spAutoFit/>
          </a:bodyPr>
          <a:lstStyle/>
          <a:p>
            <a:r>
              <a:rPr lang="en-US" dirty="0"/>
              <a:t>*These items need returned</a:t>
            </a:r>
          </a:p>
        </p:txBody>
      </p:sp>
    </p:spTree>
    <p:extLst>
      <p:ext uri="{BB962C8B-B14F-4D97-AF65-F5344CB8AC3E}">
        <p14:creationId xmlns:p14="http://schemas.microsoft.com/office/powerpoint/2010/main" val="182661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Workshop Overview</a:t>
            </a:r>
          </a:p>
        </p:txBody>
      </p:sp>
      <p:graphicFrame>
        <p:nvGraphicFramePr>
          <p:cNvPr id="4" name="Diagram 3">
            <a:extLst>
              <a:ext uri="{FF2B5EF4-FFF2-40B4-BE49-F238E27FC236}">
                <a16:creationId xmlns:a16="http://schemas.microsoft.com/office/drawing/2014/main" id="{010B2110-055C-4D01-A99C-43E765E04CAE}"/>
              </a:ext>
            </a:extLst>
          </p:cNvPr>
          <p:cNvGraphicFramePr/>
          <p:nvPr>
            <p:extLst>
              <p:ext uri="{D42A27DB-BD31-4B8C-83A1-F6EECF244321}">
                <p14:modId xmlns:p14="http://schemas.microsoft.com/office/powerpoint/2010/main" val="1008258635"/>
              </p:ext>
            </p:extLst>
          </p:nvPr>
        </p:nvGraphicFramePr>
        <p:xfrm>
          <a:off x="798374" y="956370"/>
          <a:ext cx="10174426" cy="590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15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sp>
        <p:nvSpPr>
          <p:cNvPr id="10" name="Rectangle 9"/>
          <p:cNvSpPr/>
          <p:nvPr/>
        </p:nvSpPr>
        <p:spPr>
          <a:xfrm>
            <a:off x="856632" y="1155779"/>
            <a:ext cx="896400"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Kits</a:t>
            </a:r>
          </a:p>
        </p:txBody>
      </p:sp>
      <p:sp>
        <p:nvSpPr>
          <p:cNvPr id="11" name="TextBox 10"/>
          <p:cNvSpPr txBox="1"/>
          <p:nvPr/>
        </p:nvSpPr>
        <p:spPr>
          <a:xfrm>
            <a:off x="1304832" y="5752338"/>
            <a:ext cx="3784960" cy="369332"/>
          </a:xfrm>
          <a:prstGeom prst="rect">
            <a:avLst/>
          </a:prstGeom>
          <a:noFill/>
        </p:spPr>
        <p:txBody>
          <a:bodyPr wrap="square" rtlCol="0">
            <a:spAutoFit/>
          </a:bodyPr>
          <a:lstStyle/>
          <a:p>
            <a:r>
              <a:rPr lang="en-US" dirty="0"/>
              <a:t>*These items do NOT need returned</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99174" y="2064975"/>
            <a:ext cx="3273485" cy="257476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371" y="1872916"/>
            <a:ext cx="3732465" cy="279934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46784" y="3471460"/>
            <a:ext cx="3473115" cy="259411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445" y="2342147"/>
            <a:ext cx="4144210" cy="3108158"/>
          </a:xfrm>
          <a:prstGeom prst="rect">
            <a:avLst/>
          </a:prstGeom>
        </p:spPr>
      </p:pic>
    </p:spTree>
    <p:extLst>
      <p:ext uri="{BB962C8B-B14F-4D97-AF65-F5344CB8AC3E}">
        <p14:creationId xmlns:p14="http://schemas.microsoft.com/office/powerpoint/2010/main" val="61910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sp>
        <p:nvSpPr>
          <p:cNvPr id="10" name="Rectangle 9"/>
          <p:cNvSpPr/>
          <p:nvPr/>
        </p:nvSpPr>
        <p:spPr>
          <a:xfrm>
            <a:off x="752205" y="1140844"/>
            <a:ext cx="3157659"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Get </a:t>
            </a:r>
            <a:r>
              <a:rPr lang="en-US" sz="3600" b="1" cap="none" spc="0"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Oregonized</a:t>
            </a:r>
            <a:endPar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875" y="2176894"/>
            <a:ext cx="3289284" cy="42860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159" y="1557981"/>
            <a:ext cx="3328865" cy="434870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5024" y="2241063"/>
            <a:ext cx="3264441" cy="4253666"/>
          </a:xfrm>
          <a:prstGeom prst="rect">
            <a:avLst/>
          </a:prstGeom>
        </p:spPr>
      </p:pic>
    </p:spTree>
    <p:extLst>
      <p:ext uri="{BB962C8B-B14F-4D97-AF65-F5344CB8AC3E}">
        <p14:creationId xmlns:p14="http://schemas.microsoft.com/office/powerpoint/2010/main" val="230473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sp>
        <p:nvSpPr>
          <p:cNvPr id="10" name="Rectangle 9"/>
          <p:cNvSpPr/>
          <p:nvPr/>
        </p:nvSpPr>
        <p:spPr>
          <a:xfrm>
            <a:off x="843011" y="1179994"/>
            <a:ext cx="2601994"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Lesson Plans</a:t>
            </a:r>
          </a:p>
        </p:txBody>
      </p:sp>
      <p:sp>
        <p:nvSpPr>
          <p:cNvPr id="11" name="TextBox 10"/>
          <p:cNvSpPr txBox="1"/>
          <p:nvPr/>
        </p:nvSpPr>
        <p:spPr>
          <a:xfrm>
            <a:off x="1415001" y="5621810"/>
            <a:ext cx="3216926" cy="369332"/>
          </a:xfrm>
          <a:prstGeom prst="rect">
            <a:avLst/>
          </a:prstGeom>
          <a:noFill/>
        </p:spPr>
        <p:txBody>
          <a:bodyPr wrap="square" rtlCol="0">
            <a:spAutoFit/>
          </a:bodyPr>
          <a:lstStyle/>
          <a:p>
            <a:r>
              <a:rPr lang="en-US" dirty="0"/>
              <a:t>Downloadable PDF files!</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1738" b="2923"/>
          <a:stretch/>
        </p:blipFill>
        <p:spPr>
          <a:xfrm>
            <a:off x="487963" y="2333089"/>
            <a:ext cx="4919580" cy="23615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227" y="1179994"/>
            <a:ext cx="5245768" cy="3191436"/>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2193079327"/>
              </p:ext>
            </p:extLst>
          </p:nvPr>
        </p:nvGraphicFramePr>
        <p:xfrm>
          <a:off x="8626720" y="2117300"/>
          <a:ext cx="3245791" cy="4200943"/>
        </p:xfrm>
        <a:graphic>
          <a:graphicData uri="http://schemas.openxmlformats.org/presentationml/2006/ole">
            <mc:AlternateContent xmlns:mc="http://schemas.openxmlformats.org/markup-compatibility/2006">
              <mc:Choice xmlns:v="urn:schemas-microsoft-com:vml" Requires="v">
                <p:oleObj spid="_x0000_s2143" name="Acrobat Document" r:id="rId6" imgW="5829199" imgH="7543800" progId="Acrobat.Document.11">
                  <p:embed/>
                </p:oleObj>
              </mc:Choice>
              <mc:Fallback>
                <p:oleObj name="Acrobat Document" r:id="rId6" imgW="5829199" imgH="7543800" progId="Acrobat.Document.11">
                  <p:embed/>
                  <p:pic>
                    <p:nvPicPr>
                      <p:cNvPr id="8" name="Object 7"/>
                      <p:cNvPicPr/>
                      <p:nvPr/>
                    </p:nvPicPr>
                    <p:blipFill>
                      <a:blip r:embed="rId7"/>
                      <a:stretch>
                        <a:fillRect/>
                      </a:stretch>
                    </p:blipFill>
                    <p:spPr>
                      <a:xfrm>
                        <a:off x="8626720" y="2117300"/>
                        <a:ext cx="3245791" cy="4200943"/>
                      </a:xfrm>
                      <a:prstGeom prst="rect">
                        <a:avLst/>
                      </a:prstGeom>
                    </p:spPr>
                  </p:pic>
                </p:oleObj>
              </mc:Fallback>
            </mc:AlternateContent>
          </a:graphicData>
        </a:graphic>
      </p:graphicFrame>
    </p:spTree>
    <p:extLst>
      <p:ext uri="{BB962C8B-B14F-4D97-AF65-F5344CB8AC3E}">
        <p14:creationId xmlns:p14="http://schemas.microsoft.com/office/powerpoint/2010/main" val="85053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Lesson Exploration</a:t>
            </a:r>
          </a:p>
        </p:txBody>
      </p:sp>
      <p:sp>
        <p:nvSpPr>
          <p:cNvPr id="3" name="TextBox 2"/>
          <p:cNvSpPr txBox="1"/>
          <p:nvPr/>
        </p:nvSpPr>
        <p:spPr>
          <a:xfrm>
            <a:off x="1835259" y="2168831"/>
            <a:ext cx="4136074" cy="5262979"/>
          </a:xfrm>
          <a:prstGeom prst="rect">
            <a:avLst/>
          </a:prstGeom>
          <a:noFill/>
        </p:spPr>
        <p:txBody>
          <a:bodyPr wrap="square" rtlCol="0">
            <a:spAutoFit/>
          </a:bodyPr>
          <a:lstStyle/>
          <a:p>
            <a:r>
              <a:rPr lang="en-US" sz="2800" b="1" u="sng" dirty="0"/>
              <a:t>Agricultural Inventors</a:t>
            </a:r>
          </a:p>
          <a:p>
            <a:r>
              <a:rPr lang="en-US" sz="2800" b="1" u="sng" dirty="0"/>
              <a:t/>
            </a:r>
            <a:br>
              <a:rPr lang="en-US" sz="2800" b="1" u="sng" dirty="0"/>
            </a:br>
            <a:r>
              <a:rPr lang="en-US" sz="2800" b="1" u="sng" dirty="0" smtClean="0"/>
              <a:t/>
            </a:r>
            <a:br>
              <a:rPr lang="en-US" sz="2800" b="1" u="sng" dirty="0" smtClean="0"/>
            </a:br>
            <a:endParaRPr lang="en-US" sz="2800" b="1" u="sng" dirty="0"/>
          </a:p>
          <a:p>
            <a:r>
              <a:rPr lang="en-US" sz="2800" b="1" u="sng" dirty="0"/>
              <a:t>The Columbian Exchange of Old and New World Foods</a:t>
            </a:r>
          </a:p>
          <a:p>
            <a:r>
              <a:rPr lang="en-US" sz="2800" b="1" u="sng" dirty="0"/>
              <a:t/>
            </a:r>
            <a:br>
              <a:rPr lang="en-US" sz="2800" b="1" u="sng" dirty="0"/>
            </a:br>
            <a:r>
              <a:rPr lang="en-US" sz="2800" b="1" u="sng" dirty="0"/>
              <a:t/>
            </a:r>
            <a:br>
              <a:rPr lang="en-US" sz="2800" b="1" u="sng" dirty="0"/>
            </a:br>
            <a:r>
              <a:rPr lang="en-US" sz="2800" b="1" u="sng" dirty="0">
                <a:solidFill>
                  <a:schemeClr val="bg1"/>
                </a:solidFill>
              </a:rPr>
              <a:t/>
            </a:r>
            <a:br>
              <a:rPr lang="en-US" sz="2800" b="1" u="sng" dirty="0">
                <a:solidFill>
                  <a:schemeClr val="bg1"/>
                </a:solidFill>
              </a:rPr>
            </a:br>
            <a:endParaRPr lang="en-US" sz="2800" b="1" u="sng" dirty="0">
              <a:solidFill>
                <a:schemeClr val="bg1"/>
              </a:solidFill>
            </a:endParaRPr>
          </a:p>
          <a:p>
            <a:endParaRPr lang="en-US" sz="2800" dirty="0">
              <a:solidFill>
                <a:schemeClr val="bg1"/>
              </a:solidFill>
            </a:endParaRPr>
          </a:p>
        </p:txBody>
      </p:sp>
      <p:sp>
        <p:nvSpPr>
          <p:cNvPr id="4" name="TextBox 3"/>
          <p:cNvSpPr txBox="1"/>
          <p:nvPr/>
        </p:nvSpPr>
        <p:spPr>
          <a:xfrm>
            <a:off x="6633882" y="1765070"/>
            <a:ext cx="5082989" cy="4401205"/>
          </a:xfrm>
          <a:prstGeom prst="rect">
            <a:avLst/>
          </a:prstGeom>
          <a:noFill/>
        </p:spPr>
        <p:txBody>
          <a:bodyPr wrap="square" rtlCol="0">
            <a:spAutoFit/>
          </a:bodyPr>
          <a:lstStyle/>
          <a:p>
            <a:endParaRPr lang="en-US" sz="2800" b="1" u="sng" dirty="0"/>
          </a:p>
          <a:p>
            <a:r>
              <a:rPr lang="en-US" sz="2800" b="1" u="sng" dirty="0"/>
              <a:t>From Wool to Wheel</a:t>
            </a:r>
            <a:br>
              <a:rPr lang="en-US" sz="2800" b="1" u="sng" dirty="0"/>
            </a:br>
            <a:r>
              <a:rPr lang="en-US" sz="2800" b="1" u="sng" dirty="0"/>
              <a:t/>
            </a:r>
            <a:br>
              <a:rPr lang="en-US" sz="2800" b="1" u="sng" dirty="0"/>
            </a:br>
            <a:r>
              <a:rPr lang="en-US" sz="2800" b="1" u="sng" dirty="0"/>
              <a:t/>
            </a:r>
            <a:br>
              <a:rPr lang="en-US" sz="2800" b="1" u="sng" dirty="0"/>
            </a:br>
            <a:endParaRPr lang="en-US" sz="2800" b="1" u="sng" dirty="0"/>
          </a:p>
          <a:p>
            <a:endParaRPr lang="en-US" sz="2800" b="1" u="sng" dirty="0"/>
          </a:p>
          <a:p>
            <a:r>
              <a:rPr lang="en-US" sz="2800" b="1" u="sng" dirty="0" smtClean="0"/>
              <a:t>Three Sisters Garden</a:t>
            </a:r>
            <a:r>
              <a:rPr lang="en-US" sz="2800" b="1" u="sng" dirty="0"/>
              <a:t/>
            </a:r>
            <a:br>
              <a:rPr lang="en-US" sz="2800" b="1" u="sng" dirty="0"/>
            </a:br>
            <a:r>
              <a:rPr lang="en-US" sz="2800" b="1" u="sng" dirty="0"/>
              <a:t/>
            </a:r>
            <a:br>
              <a:rPr lang="en-US" sz="2800" b="1" u="sng" dirty="0"/>
            </a:br>
            <a:r>
              <a:rPr lang="en-US" sz="2800" b="1" u="sng" dirty="0"/>
              <a:t/>
            </a:r>
            <a:br>
              <a:rPr lang="en-US" sz="2800" b="1" u="sng" dirty="0"/>
            </a:br>
            <a:endParaRPr lang="en-US" sz="2800" dirty="0">
              <a:solidFill>
                <a:schemeClr val="bg1"/>
              </a:solidFill>
            </a:endParaRPr>
          </a:p>
        </p:txBody>
      </p:sp>
    </p:spTree>
    <p:extLst>
      <p:ext uri="{BB962C8B-B14F-4D97-AF65-F5344CB8AC3E}">
        <p14:creationId xmlns:p14="http://schemas.microsoft.com/office/powerpoint/2010/main" val="2428646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Agriculture… where does it fit?</a:t>
            </a:r>
          </a:p>
        </p:txBody>
      </p:sp>
    </p:spTree>
    <p:extLst>
      <p:ext uri="{BB962C8B-B14F-4D97-AF65-F5344CB8AC3E}">
        <p14:creationId xmlns:p14="http://schemas.microsoft.com/office/powerpoint/2010/main" val="3241156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11533"/>
            <a:ext cx="10515600" cy="4811150"/>
          </a:xfrm>
        </p:spPr>
        <p:txBody>
          <a:bodyPr numCol="2">
            <a:normAutofit/>
          </a:bodyPr>
          <a:lstStyle/>
          <a:p>
            <a:r>
              <a:rPr lang="en-US" dirty="0"/>
              <a:t>History</a:t>
            </a:r>
          </a:p>
          <a:p>
            <a:r>
              <a:rPr lang="en-US" dirty="0"/>
              <a:t>Climate/Region</a:t>
            </a:r>
          </a:p>
          <a:p>
            <a:r>
              <a:rPr lang="en-US" dirty="0"/>
              <a:t>Past, Present and Future Developments</a:t>
            </a:r>
          </a:p>
          <a:p>
            <a:r>
              <a:rPr lang="en-US" dirty="0"/>
              <a:t>Trade</a:t>
            </a:r>
          </a:p>
          <a:p>
            <a:r>
              <a:rPr lang="en-US" dirty="0"/>
              <a:t>Sustainability </a:t>
            </a:r>
          </a:p>
          <a:p>
            <a:r>
              <a:rPr lang="en-US" dirty="0"/>
              <a:t>Lifecycles </a:t>
            </a:r>
          </a:p>
          <a:p>
            <a:r>
              <a:rPr lang="en-US" dirty="0"/>
              <a:t>Culture </a:t>
            </a:r>
          </a:p>
          <a:p>
            <a:r>
              <a:rPr lang="en-US" dirty="0"/>
              <a:t>Health, Safety and Nutrition</a:t>
            </a:r>
          </a:p>
          <a:p>
            <a:r>
              <a:rPr lang="en-US" dirty="0"/>
              <a:t>Seasons</a:t>
            </a:r>
          </a:p>
          <a:p>
            <a:r>
              <a:rPr lang="en-US" dirty="0"/>
              <a:t>Life Science </a:t>
            </a:r>
          </a:p>
          <a:p>
            <a:r>
              <a:rPr lang="en-US" dirty="0"/>
              <a:t>Geography</a:t>
            </a:r>
          </a:p>
          <a:p>
            <a:r>
              <a:rPr lang="en-US" dirty="0"/>
              <a:t>Traits</a:t>
            </a:r>
          </a:p>
          <a:p>
            <a:r>
              <a:rPr lang="en-US" dirty="0"/>
              <a:t>Oregon History</a:t>
            </a:r>
          </a:p>
          <a:p>
            <a:r>
              <a:rPr lang="en-US" dirty="0"/>
              <a:t>U.S. History </a:t>
            </a:r>
          </a:p>
          <a:p>
            <a:r>
              <a:rPr lang="en-US" dirty="0"/>
              <a:t>Consumerism </a:t>
            </a:r>
          </a:p>
          <a:p>
            <a:r>
              <a:rPr lang="en-US" dirty="0"/>
              <a:t>Ecosystems </a:t>
            </a:r>
          </a:p>
        </p:txBody>
      </p:sp>
      <p:sp>
        <p:nvSpPr>
          <p:cNvPr id="3" name="Text Placeholder 2"/>
          <p:cNvSpPr>
            <a:spLocks noGrp="1"/>
          </p:cNvSpPr>
          <p:nvPr>
            <p:ph type="body" sz="quarter" idx="10"/>
          </p:nvPr>
        </p:nvSpPr>
        <p:spPr/>
        <p:txBody>
          <a:bodyPr/>
          <a:lstStyle/>
          <a:p>
            <a:r>
              <a:rPr lang="en-US" dirty="0"/>
              <a:t>Agriculture… where does it fit?</a:t>
            </a:r>
          </a:p>
        </p:txBody>
      </p:sp>
    </p:spTree>
    <p:extLst>
      <p:ext uri="{BB962C8B-B14F-4D97-AF65-F5344CB8AC3E}">
        <p14:creationId xmlns:p14="http://schemas.microsoft.com/office/powerpoint/2010/main" val="216770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sp>
        <p:nvSpPr>
          <p:cNvPr id="10" name="Rectangle 9"/>
          <p:cNvSpPr/>
          <p:nvPr/>
        </p:nvSpPr>
        <p:spPr>
          <a:xfrm>
            <a:off x="617254" y="1057853"/>
            <a:ext cx="5476692"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Agricultural Literacy Project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753" y="1464010"/>
            <a:ext cx="3777129" cy="28328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4" y="4075030"/>
            <a:ext cx="3656119" cy="243931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409" y="1704184"/>
            <a:ext cx="5459185" cy="5459185"/>
          </a:xfrm>
          <a:prstGeom prst="rect">
            <a:avLst/>
          </a:prstGeom>
        </p:spPr>
      </p:pic>
    </p:spTree>
    <p:extLst>
      <p:ext uri="{BB962C8B-B14F-4D97-AF65-F5344CB8AC3E}">
        <p14:creationId xmlns:p14="http://schemas.microsoft.com/office/powerpoint/2010/main" val="271158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Oregon AITC Programs</a:t>
            </a:r>
          </a:p>
        </p:txBody>
      </p:sp>
      <p:sp>
        <p:nvSpPr>
          <p:cNvPr id="10" name="Rectangle 9"/>
          <p:cNvSpPr/>
          <p:nvPr/>
        </p:nvSpPr>
        <p:spPr>
          <a:xfrm>
            <a:off x="734747" y="1140844"/>
            <a:ext cx="4165820" cy="646331"/>
          </a:xfrm>
          <a:prstGeom prst="rect">
            <a:avLst/>
          </a:prstGeom>
          <a:noFill/>
        </p:spPr>
        <p:txBody>
          <a:bodyPr wrap="none" lIns="91440" tIns="45720" rIns="91440" bIns="45720">
            <a:spAutoFit/>
          </a:bodyPr>
          <a:lstStyle/>
          <a:p>
            <a:pPr algn="ctr"/>
            <a:r>
              <a:rPr lang="en-US" sz="3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Calendar Art Contest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704" y="2135175"/>
            <a:ext cx="2506576" cy="19363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804" y="4419520"/>
            <a:ext cx="2733359" cy="211366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2695" y="2023072"/>
            <a:ext cx="2673454" cy="204844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168" y="4419519"/>
            <a:ext cx="2766203" cy="21375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0565" y="2023072"/>
            <a:ext cx="2662336" cy="2048448"/>
          </a:xfrm>
          <a:prstGeom prst="rect">
            <a:avLst/>
          </a:prstGeom>
        </p:spPr>
      </p:pic>
    </p:spTree>
    <p:extLst>
      <p:ext uri="{BB962C8B-B14F-4D97-AF65-F5344CB8AC3E}">
        <p14:creationId xmlns:p14="http://schemas.microsoft.com/office/powerpoint/2010/main" val="2706156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2913" y="4734233"/>
            <a:ext cx="5221287" cy="1238864"/>
          </a:xfrm>
        </p:spPr>
        <p:txBody>
          <a:bodyPr/>
          <a:lstStyle/>
          <a:p>
            <a:r>
              <a:rPr lang="en-US" sz="1600" dirty="0"/>
              <a:t/>
            </a:r>
            <a:br>
              <a:rPr lang="en-US" sz="1600" dirty="0"/>
            </a:br>
            <a:r>
              <a:rPr lang="en-US" sz="1600" dirty="0"/>
              <a:t>Jessica Jansen, Executive Director </a:t>
            </a:r>
            <a:br>
              <a:rPr lang="en-US" sz="1600" dirty="0"/>
            </a:br>
            <a:r>
              <a:rPr lang="en-US" sz="1600" dirty="0">
                <a:hlinkClick r:id="rId2"/>
              </a:rPr>
              <a:t>Jessica.Jansen@oregonstate.edu</a:t>
            </a:r>
            <a:r>
              <a:rPr lang="en-US" sz="1600" dirty="0"/>
              <a:t> </a:t>
            </a:r>
            <a:br>
              <a:rPr lang="en-US" sz="1600" dirty="0"/>
            </a:br>
            <a:endParaRPr lang="en-US" sz="1600" dirty="0"/>
          </a:p>
          <a:p>
            <a:endParaRPr lang="en-US" dirty="0"/>
          </a:p>
        </p:txBody>
      </p:sp>
    </p:spTree>
    <p:extLst>
      <p:ext uri="{BB962C8B-B14F-4D97-AF65-F5344CB8AC3E}">
        <p14:creationId xmlns:p14="http://schemas.microsoft.com/office/powerpoint/2010/main" val="128225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36043" y="288507"/>
            <a:ext cx="5487146" cy="582612"/>
          </a:xfrm>
        </p:spPr>
        <p:txBody>
          <a:bodyPr/>
          <a:lstStyle/>
          <a:p>
            <a:r>
              <a:rPr lang="en-US" dirty="0"/>
              <a:t>Program Information</a:t>
            </a:r>
          </a:p>
        </p:txBody>
      </p:sp>
      <p:sp>
        <p:nvSpPr>
          <p:cNvPr id="4" name="TextBox 3"/>
          <p:cNvSpPr txBox="1"/>
          <p:nvPr/>
        </p:nvSpPr>
        <p:spPr>
          <a:xfrm>
            <a:off x="937550" y="960698"/>
            <a:ext cx="10776030" cy="2308324"/>
          </a:xfrm>
          <a:prstGeom prst="rect">
            <a:avLst/>
          </a:prstGeom>
          <a:noFill/>
        </p:spPr>
        <p:txBody>
          <a:bodyPr wrap="square" rtlCol="0">
            <a:spAutoFit/>
          </a:bodyPr>
          <a:lstStyle/>
          <a:p>
            <a:pPr algn="ctr"/>
            <a:r>
              <a:rPr lang="en-US" sz="2400" b="1" dirty="0"/>
              <a:t>Mission</a:t>
            </a:r>
            <a:endParaRPr lang="en-US" sz="2400" dirty="0"/>
          </a:p>
          <a:p>
            <a:pPr algn="ctr"/>
            <a:r>
              <a:rPr lang="en-US" sz="2400" dirty="0"/>
              <a:t>To help students grow in their knowledge of agriculture, the environment and natural resources for the benefit of Oregonians today and in the future.</a:t>
            </a:r>
          </a:p>
          <a:p>
            <a:pPr algn="ctr"/>
            <a:r>
              <a:rPr lang="en-US" sz="2400" dirty="0"/>
              <a:t/>
            </a:r>
            <a:br>
              <a:rPr lang="en-US" sz="2400" dirty="0"/>
            </a:br>
            <a:r>
              <a:rPr lang="en-US" sz="2400" b="1" dirty="0"/>
              <a:t>Overview</a:t>
            </a:r>
            <a:endParaRPr lang="en-US" sz="2400" dirty="0"/>
          </a:p>
          <a:p>
            <a:endParaRPr lang="en-US" sz="2400" dirty="0"/>
          </a:p>
        </p:txBody>
      </p:sp>
      <p:sp>
        <p:nvSpPr>
          <p:cNvPr id="5" name="TextBox 4"/>
          <p:cNvSpPr txBox="1"/>
          <p:nvPr/>
        </p:nvSpPr>
        <p:spPr>
          <a:xfrm>
            <a:off x="1221130" y="3005186"/>
            <a:ext cx="9705371" cy="4524315"/>
          </a:xfrm>
          <a:prstGeom prst="rect">
            <a:avLst/>
          </a:prstGeom>
          <a:noFill/>
        </p:spPr>
        <p:txBody>
          <a:bodyPr wrap="square" rtlCol="0">
            <a:spAutoFit/>
          </a:bodyPr>
          <a:lstStyle/>
          <a:p>
            <a:pPr marL="342900" indent="-342900" fontAlgn="base">
              <a:buFont typeface="Arial" panose="020B0604020202020204" pitchFamily="34" charset="0"/>
              <a:buChar char="•"/>
            </a:pPr>
            <a:r>
              <a:rPr lang="en-US" sz="2400" dirty="0"/>
              <a:t>Agriculture is used as a context to teach core subject standards</a:t>
            </a:r>
            <a:br>
              <a:rPr lang="en-US" sz="2400" dirty="0"/>
            </a:br>
            <a:endParaRPr lang="en-US" sz="2400" dirty="0"/>
          </a:p>
          <a:p>
            <a:pPr marL="342900" indent="-342900" fontAlgn="base">
              <a:buFont typeface="Arial" panose="020B0604020202020204" pitchFamily="34" charset="0"/>
              <a:buChar char="•"/>
            </a:pPr>
            <a:r>
              <a:rPr lang="en-US" sz="2400" dirty="0"/>
              <a:t>Cross-curricular hands on materials and lessons geared towards core standards for all educators</a:t>
            </a:r>
            <a:br>
              <a:rPr lang="en-US" sz="2400" dirty="0"/>
            </a:br>
            <a:endParaRPr lang="en-US" sz="2400" dirty="0"/>
          </a:p>
          <a:p>
            <a:pPr marL="342900" indent="-342900" fontAlgn="base">
              <a:buFont typeface="Arial" panose="020B0604020202020204" pitchFamily="34" charset="0"/>
              <a:buChar char="•"/>
            </a:pPr>
            <a:r>
              <a:rPr lang="en-US" sz="2400" dirty="0"/>
              <a:t>K-12, public, private, homeschool, afterschool, extracurricular, in all 36 counties of Oregon</a:t>
            </a:r>
            <a:br>
              <a:rPr lang="en-US" sz="2400" dirty="0"/>
            </a:br>
            <a:endParaRPr lang="en-US" sz="2400" dirty="0"/>
          </a:p>
          <a:p>
            <a:pPr marL="342900" indent="-342900" fontAlgn="base">
              <a:buFont typeface="Arial" panose="020B0604020202020204" pitchFamily="34" charset="0"/>
              <a:buChar char="•"/>
            </a:pPr>
            <a:r>
              <a:rPr lang="en-US" sz="2400" dirty="0"/>
              <a:t>Supported by agricultural community</a:t>
            </a:r>
            <a:r>
              <a:rPr lang="en-US" dirty="0"/>
              <a:t/>
            </a:r>
            <a:br>
              <a:rPr lang="en-US" dirty="0"/>
            </a:br>
            <a:r>
              <a:rPr lang="en-US" dirty="0"/>
              <a:t/>
            </a:r>
            <a:br>
              <a:rPr lang="en-US" dirty="0"/>
            </a:br>
            <a:endParaRPr lang="en-US" dirty="0"/>
          </a:p>
          <a:p>
            <a:r>
              <a:rPr lang="en-US" dirty="0"/>
              <a:t/>
            </a:r>
            <a:br>
              <a:rPr lang="en-US" dirty="0"/>
            </a:br>
            <a:endParaRPr lang="en-US" dirty="0"/>
          </a:p>
        </p:txBody>
      </p:sp>
    </p:spTree>
    <p:extLst>
      <p:ext uri="{BB962C8B-B14F-4D97-AF65-F5344CB8AC3E}">
        <p14:creationId xmlns:p14="http://schemas.microsoft.com/office/powerpoint/2010/main" val="190992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3083" y="2476802"/>
            <a:ext cx="6411817" cy="830997"/>
          </a:xfrm>
          <a:prstGeom prst="rect">
            <a:avLst/>
          </a:prstGeom>
          <a:noFill/>
        </p:spPr>
        <p:txBody>
          <a:bodyPr wrap="square" rtlCol="0">
            <a:spAutoFit/>
          </a:bodyPr>
          <a:lstStyle/>
          <a:p>
            <a:pPr algn="ctr"/>
            <a:r>
              <a:rPr lang="en-US" sz="4800" dirty="0" smtClean="0">
                <a:solidFill>
                  <a:schemeClr val="bg1"/>
                </a:solidFill>
                <a:latin typeface="Myriad Pro" panose="020B0503030403020204" pitchFamily="34" charset="0"/>
              </a:rPr>
              <a:t>Source Relay</a:t>
            </a:r>
            <a:endParaRPr lang="en-US" sz="48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217558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3083" y="2476802"/>
            <a:ext cx="6411817" cy="830997"/>
          </a:xfrm>
          <a:prstGeom prst="rect">
            <a:avLst/>
          </a:prstGeom>
          <a:noFill/>
        </p:spPr>
        <p:txBody>
          <a:bodyPr wrap="square" rtlCol="0">
            <a:spAutoFit/>
          </a:bodyPr>
          <a:lstStyle/>
          <a:p>
            <a:r>
              <a:rPr lang="en-US" sz="4800" dirty="0">
                <a:solidFill>
                  <a:schemeClr val="bg1"/>
                </a:solidFill>
                <a:latin typeface="Myriad Pro" panose="020B0503030403020204" pitchFamily="34" charset="0"/>
              </a:rPr>
              <a:t>What is agriculture?</a:t>
            </a:r>
          </a:p>
        </p:txBody>
      </p:sp>
    </p:spTree>
    <p:extLst>
      <p:ext uri="{BB962C8B-B14F-4D97-AF65-F5344CB8AC3E}">
        <p14:creationId xmlns:p14="http://schemas.microsoft.com/office/powerpoint/2010/main" val="304893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3600" dirty="0"/>
              <a:t>“The science, art or practice of cultivating the soil, producing crops, and raising livestock and in varying degrees preparation and marketing of the resulting products.”</a:t>
            </a:r>
          </a:p>
        </p:txBody>
      </p:sp>
      <p:sp>
        <p:nvSpPr>
          <p:cNvPr id="3" name="Text Placeholder 2"/>
          <p:cNvSpPr>
            <a:spLocks noGrp="1"/>
          </p:cNvSpPr>
          <p:nvPr>
            <p:ph type="body" sz="quarter" idx="10"/>
          </p:nvPr>
        </p:nvSpPr>
        <p:spPr>
          <a:xfrm>
            <a:off x="838200" y="288507"/>
            <a:ext cx="5487146" cy="582612"/>
          </a:xfrm>
        </p:spPr>
        <p:txBody>
          <a:bodyPr/>
          <a:lstStyle/>
          <a:p>
            <a:r>
              <a:rPr lang="en-US" dirty="0"/>
              <a:t>Agriculture is……</a:t>
            </a:r>
          </a:p>
        </p:txBody>
      </p:sp>
    </p:spTree>
    <p:extLst>
      <p:ext uri="{BB962C8B-B14F-4D97-AF65-F5344CB8AC3E}">
        <p14:creationId xmlns:p14="http://schemas.microsoft.com/office/powerpoint/2010/main" val="151722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6 F’s of Agriculture</a:t>
            </a:r>
          </a:p>
        </p:txBody>
      </p:sp>
      <p:sp>
        <p:nvSpPr>
          <p:cNvPr id="4" name="Rectangle 1"/>
          <p:cNvSpPr>
            <a:spLocks noChangeArrowheads="1"/>
          </p:cNvSpPr>
          <p:nvPr/>
        </p:nvSpPr>
        <p:spPr bwMode="auto">
          <a:xfrm>
            <a:off x="601579" y="34169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7400" b="0" i="0" u="none" strike="noStrike" cap="none" normalizeH="0" baseline="0" dirty="0">
                <a:ln>
                  <a:noFill/>
                </a:ln>
                <a:solidFill>
                  <a:schemeClr val="tx1"/>
                </a:solidFill>
                <a:effectLst/>
                <a:latin typeface="Arial" panose="020B0604020202020204" pitchFamily="34" charset="0"/>
              </a:rPr>
              <a:t/>
            </a:r>
            <a:br>
              <a:rPr kumimoji="0" lang="en-US" altLang="en-US" sz="274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Farming</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endPar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Food</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endPar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Fiber</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endPar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Forestry</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endPar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Fishing</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r>
            <a:b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br>
            <a:endPar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sz="18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Flowers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https://lh6.googleusercontent.com/h85zgp2-UClfGSFoeBbK1NFR91m0P00sdVLKFm0rKR2Zo3KrSTY-nBLq9gVFOhC0nbBU-tQuIBrcf10uSs8_AaYyUghED9jA5wNo8xYShvEFO6kdcE48R_05aHd_4l5Gp_tmmXsn2d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764" y="1818022"/>
            <a:ext cx="8829675"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1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0219" y="1731720"/>
            <a:ext cx="7725056" cy="3785652"/>
          </a:xfrm>
          <a:prstGeom prst="rect">
            <a:avLst/>
          </a:prstGeom>
          <a:noFill/>
        </p:spPr>
        <p:txBody>
          <a:bodyPr wrap="square" rtlCol="0">
            <a:spAutoFit/>
          </a:bodyPr>
          <a:lstStyle/>
          <a:p>
            <a:pPr algn="ctr"/>
            <a:r>
              <a:rPr lang="en-US" sz="4800" dirty="0">
                <a:solidFill>
                  <a:schemeClr val="bg1"/>
                </a:solidFill>
                <a:latin typeface="Myriad Pro" panose="020B0503030403020204" pitchFamily="34" charset="0"/>
              </a:rPr>
              <a:t/>
            </a:r>
            <a:br>
              <a:rPr lang="en-US" sz="4800" dirty="0">
                <a:solidFill>
                  <a:schemeClr val="bg1"/>
                </a:solidFill>
                <a:latin typeface="Myriad Pro" panose="020B0503030403020204" pitchFamily="34" charset="0"/>
              </a:rPr>
            </a:br>
            <a:r>
              <a:rPr lang="en-US" sz="4800" dirty="0">
                <a:solidFill>
                  <a:schemeClr val="bg1"/>
                </a:solidFill>
              </a:rPr>
              <a:t>Can you name an agricultural product just by seeing where it is grown?</a:t>
            </a:r>
          </a:p>
          <a:p>
            <a:pPr algn="ctr"/>
            <a:endParaRPr lang="en-US" sz="48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44210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7C423-3B83-3346-880C-0E8D1B6B5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1638" y="-48087"/>
            <a:ext cx="9287712" cy="7173535"/>
          </a:xfrm>
          <a:prstGeom prst="rect">
            <a:avLst/>
          </a:prstGeom>
        </p:spPr>
      </p:pic>
      <p:sp>
        <p:nvSpPr>
          <p:cNvPr id="7" name="Rectangle 6">
            <a:extLst>
              <a:ext uri="{FF2B5EF4-FFF2-40B4-BE49-F238E27FC236}">
                <a16:creationId xmlns:a16="http://schemas.microsoft.com/office/drawing/2014/main" id="{2C238834-A44D-40E2-ABA6-96597FC8AA35}"/>
              </a:ext>
            </a:extLst>
          </p:cNvPr>
          <p:cNvSpPr/>
          <p:nvPr/>
        </p:nvSpPr>
        <p:spPr>
          <a:xfrm>
            <a:off x="10555917" y="375314"/>
            <a:ext cx="1454114" cy="610737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AF7DD1-7CD8-EF4B-854A-41C0DC98A970}"/>
              </a:ext>
            </a:extLst>
          </p:cNvPr>
          <p:cNvSpPr/>
          <p:nvPr/>
        </p:nvSpPr>
        <p:spPr>
          <a:xfrm>
            <a:off x="5725887" y="718457"/>
            <a:ext cx="277585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77A5A6-A9E6-4FCB-BB20-966A58FE3561}"/>
              </a:ext>
            </a:extLst>
          </p:cNvPr>
          <p:cNvSpPr/>
          <p:nvPr/>
        </p:nvSpPr>
        <p:spPr>
          <a:xfrm>
            <a:off x="10683824" y="1175656"/>
            <a:ext cx="1184982" cy="5307030"/>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82A2FAC-A981-4150-AD6E-00E734518CE3}"/>
              </a:ext>
            </a:extLst>
          </p:cNvPr>
          <p:cNvSpPr/>
          <p:nvPr/>
        </p:nvSpPr>
        <p:spPr>
          <a:xfrm>
            <a:off x="10167257" y="6600009"/>
            <a:ext cx="2593075" cy="49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airy Cows: How Long Do Dairy Cattle Live? Do They Suffer?">
            <a:extLst>
              <a:ext uri="{FF2B5EF4-FFF2-40B4-BE49-F238E27FC236}">
                <a16:creationId xmlns:a16="http://schemas.microsoft.com/office/drawing/2014/main" id="{92BADDCC-4475-4D4E-BC81-4C775F38F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94" y="4534735"/>
            <a:ext cx="3672920" cy="22031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79BB41B-B539-49F2-93B6-8E739478FBCF}"/>
              </a:ext>
            </a:extLst>
          </p:cNvPr>
          <p:cNvSpPr/>
          <p:nvPr/>
        </p:nvSpPr>
        <p:spPr>
          <a:xfrm>
            <a:off x="4667534" y="718457"/>
            <a:ext cx="2565779" cy="74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 name="Title 1">
            <a:extLst>
              <a:ext uri="{FF2B5EF4-FFF2-40B4-BE49-F238E27FC236}">
                <a16:creationId xmlns:a16="http://schemas.microsoft.com/office/drawing/2014/main" id="{F7AA4DB7-9125-4D42-8B63-A0FF4FFB44CA}"/>
              </a:ext>
            </a:extLst>
          </p:cNvPr>
          <p:cNvSpPr>
            <a:spLocks noGrp="1"/>
          </p:cNvSpPr>
          <p:nvPr>
            <p:ph type="title"/>
          </p:nvPr>
        </p:nvSpPr>
        <p:spPr>
          <a:xfrm>
            <a:off x="2152650" y="365127"/>
            <a:ext cx="8014607" cy="1325563"/>
          </a:xfrm>
        </p:spPr>
        <p:txBody>
          <a:bodyPr>
            <a:normAutofit/>
          </a:bodyPr>
          <a:lstStyle/>
          <a:p>
            <a:pPr algn="ctr"/>
            <a:r>
              <a:rPr lang="en-US" sz="4800" b="1" dirty="0"/>
              <a:t>Dairy Cattle</a:t>
            </a:r>
          </a:p>
        </p:txBody>
      </p:sp>
      <p:sp>
        <p:nvSpPr>
          <p:cNvPr id="12" name="Rectangle 11">
            <a:extLst>
              <a:ext uri="{FF2B5EF4-FFF2-40B4-BE49-F238E27FC236}">
                <a16:creationId xmlns:a16="http://schemas.microsoft.com/office/drawing/2014/main" id="{67AC9A54-EF91-4FBA-A982-9C4D2007F6EF}"/>
              </a:ext>
            </a:extLst>
          </p:cNvPr>
          <p:cNvSpPr/>
          <p:nvPr/>
        </p:nvSpPr>
        <p:spPr>
          <a:xfrm>
            <a:off x="7803787" y="4894451"/>
            <a:ext cx="1564964" cy="74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30041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30000"/>
                                        <p:tgtEl>
                                          <p:spTgt spid="3"/>
                                        </p:tgtEl>
                                        <p:attrNameLst>
                                          <p:attrName>ppt_x</p:attrName>
                                        </p:attrNameLst>
                                      </p:cBhvr>
                                      <p:tavLst>
                                        <p:tav tm="0">
                                          <p:val>
                                            <p:strVal val="ppt_x"/>
                                          </p:val>
                                        </p:tav>
                                        <p:tav tm="100000">
                                          <p:val>
                                            <p:strVal val="ppt_x"/>
                                          </p:val>
                                        </p:tav>
                                      </p:tavLst>
                                    </p:anim>
                                    <p:anim calcmode="lin" valueType="num">
                                      <p:cBhvr additive="base">
                                        <p:cTn id="7" dur="30000"/>
                                        <p:tgtEl>
                                          <p:spTgt spid="3"/>
                                        </p:tgtEl>
                                        <p:attrNameLst>
                                          <p:attrName>ppt_y</p:attrName>
                                        </p:attrNameLst>
                                      </p:cBhvr>
                                      <p:tavLst>
                                        <p:tav tm="0">
                                          <p:val>
                                            <p:strVal val="ppt_y"/>
                                          </p:val>
                                        </p:tav>
                                        <p:tav tm="100000">
                                          <p:val>
                                            <p:strVal val="1+ppt_h/2"/>
                                          </p:val>
                                        </p:tav>
                                      </p:tavLst>
                                    </p:anim>
                                    <p:set>
                                      <p:cBhvr>
                                        <p:cTn id="8" dur="1" fill="hold">
                                          <p:stCondLst>
                                            <p:cond delay="299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1"/>
    </p:bldLst>
  </p:timing>
</p:sld>
</file>

<file path=ppt/theme/theme1.xml><?xml version="1.0" encoding="utf-8"?>
<a:theme xmlns:a="http://schemas.openxmlformats.org/drawingml/2006/main" name="Office Theme">
  <a:themeElements>
    <a:clrScheme name="OSU RGB 2018">
      <a:dk1>
        <a:sysClr val="windowText" lastClr="000000"/>
      </a:dk1>
      <a:lt1>
        <a:sysClr val="window" lastClr="FFFFFF"/>
      </a:lt1>
      <a:dk2>
        <a:srgbClr val="8E9089"/>
      </a:dk2>
      <a:lt2>
        <a:srgbClr val="B7A99A"/>
      </a:lt2>
      <a:accent1>
        <a:srgbClr val="D73F09"/>
      </a:accent1>
      <a:accent2>
        <a:srgbClr val="00859B"/>
      </a:accent2>
      <a:accent3>
        <a:srgbClr val="B8DDE1"/>
      </a:accent3>
      <a:accent4>
        <a:srgbClr val="FFB500"/>
      </a:accent4>
      <a:accent5>
        <a:srgbClr val="FDD26E"/>
      </a:accent5>
      <a:accent6>
        <a:srgbClr val="4A773C"/>
      </a:accent6>
      <a:hlink>
        <a:srgbClr val="C4D6A4"/>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036DDB-AF48-454A-83F4-B5C7D35B8D94}" vid="{863622DF-11CA-418C-B39A-AD8BB1B3DE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4006</TotalTime>
  <Words>951</Words>
  <Application>Microsoft Office PowerPoint</Application>
  <PresentationFormat>Widescreen</PresentationFormat>
  <Paragraphs>142</Paragraphs>
  <Slides>28</Slides>
  <Notes>19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Arial</vt:lpstr>
      <vt:lpstr>Calibri</vt:lpstr>
      <vt:lpstr>Calibri Light</vt:lpstr>
      <vt:lpstr>Myriad Pro</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Dairy Cattle</vt:lpstr>
      <vt:lpstr>Apples</vt:lpstr>
      <vt:lpstr>PowerPoint Presentation</vt:lpstr>
      <vt:lpstr>PowerPoint Presentation</vt:lpstr>
      <vt:lpstr>PowerPoint Presentation</vt:lpstr>
      <vt:lpstr>PowerPoint Presentation</vt:lpstr>
      <vt:lpstr>PowerPoint Presentation</vt:lpstr>
      <vt:lpstr>Are all crops grown in all 50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Capell, Brittany Nicole</dc:creator>
  <cp:lastModifiedBy>Capell, Brittany Nicole</cp:lastModifiedBy>
  <cp:revision>104</cp:revision>
  <dcterms:created xsi:type="dcterms:W3CDTF">2019-07-12T15:15:11Z</dcterms:created>
  <dcterms:modified xsi:type="dcterms:W3CDTF">2022-03-02T21:39:03Z</dcterms:modified>
</cp:coreProperties>
</file>