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bril Fatface" panose="02000503000000020003" pitchFamily="2" charset="0"/>
      <p:regular r:id="rId16"/>
    </p:embeddedFont>
    <p:embeddedFont>
      <p:font typeface="Ansam" panose="020B0604020202020204" charset="-78"/>
      <p:regular r:id="rId17"/>
    </p:embeddedFont>
    <p:embeddedFont>
      <p:font typeface="Baskerville Display PT Italics" panose="020B0604020202020204" charset="0"/>
      <p:regular r:id="rId18"/>
    </p:embeddedFont>
    <p:embeddedFont>
      <p:font typeface="Open Sauce" panose="020B0604020202020204" charset="0"/>
      <p:regular r:id="rId19"/>
    </p:embeddedFont>
    <p:embeddedFont>
      <p:font typeface="Open Sauce Bold" panose="020B0604020202020204" charset="0"/>
      <p:regular r:id="rId20"/>
    </p:embeddedFont>
    <p:embeddedFont>
      <p:font typeface="Open Sauce Semi-Bold" panose="020B0604020202020204" charset="0"/>
      <p:regular r:id="rId21"/>
    </p:embeddedFont>
    <p:embeddedFont>
      <p:font typeface="TAN Mon Cheri" panose="020B0604020202020204" charset="0"/>
      <p:regular r:id="rId22"/>
    </p:embeddedFont>
    <p:embeddedFont>
      <p:font typeface="Trocchi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92579-5A1E-47B3-B171-764645533E0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65765-6823-4D1B-BC6B-7FA976A1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cktotheroots.com/pages/water-garden-new-frequently-asked-question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65765-6823-4D1B-BC6B-7FA976A1D9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https://docs.google.com/document/d/1tUOmG0OUJI-73sB_R5LRZA7yMCBqKCK0pU9Kb3K4PPA/edit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65765-6823-4D1B-BC6B-7FA976A1D9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sng" strike="noStrike" dirty="0">
                <a:solidFill>
                  <a:srgbClr val="2200CC"/>
                </a:solidFill>
                <a:effectLst/>
                <a:latin typeface="Arial" panose="020B0604020202020204" pitchFamily="34" charset="0"/>
                <a:hlinkClick r:id="rId3"/>
              </a:rPr>
              <a:t>https://backtotheroots.com/pages/water-garden-new-frequently-asked-questions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65765-6823-4D1B-BC6B-7FA976A1D9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8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https://docs.google.com/document/d/1tUOmG0OUJI-73sB_R5LRZA7yMCBqKCK0pU9Kb3K4PPA/edit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65765-6823-4D1B-BC6B-7FA976A1D9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3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https://oregonaitc.org/workshop-evaluation/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65765-6823-4D1B-BC6B-7FA976A1D9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4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regonaitc.or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ideo.disney.com/watch/aquaponics-pass-the-plate-4ece977e6d34cbb50e43bf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docs.google.com/document/d/1tUOmG0OUJI-73sB_R5LRZA7yMCBqKCK0pU9Kb3K4PPA/edi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60525" y="-633005"/>
            <a:ext cx="21009051" cy="11553011"/>
          </a:xfrm>
          <a:custGeom>
            <a:avLst/>
            <a:gdLst/>
            <a:ahLst/>
            <a:cxnLst/>
            <a:rect l="l" t="t" r="r" b="b"/>
            <a:pathLst>
              <a:path w="21009051" h="11553011">
                <a:moveTo>
                  <a:pt x="0" y="0"/>
                </a:moveTo>
                <a:lnTo>
                  <a:pt x="21009050" y="0"/>
                </a:lnTo>
                <a:lnTo>
                  <a:pt x="21009050" y="11553010"/>
                </a:lnTo>
                <a:lnTo>
                  <a:pt x="0" y="115530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8424" b="-434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477700" y="6778433"/>
            <a:ext cx="3332599" cy="3115256"/>
          </a:xfrm>
          <a:custGeom>
            <a:avLst/>
            <a:gdLst/>
            <a:ahLst/>
            <a:cxnLst/>
            <a:rect l="l" t="t" r="r" b="b"/>
            <a:pathLst>
              <a:path w="3332599" h="3115256">
                <a:moveTo>
                  <a:pt x="0" y="0"/>
                </a:moveTo>
                <a:lnTo>
                  <a:pt x="3332600" y="0"/>
                </a:lnTo>
                <a:lnTo>
                  <a:pt x="3332600" y="3115256"/>
                </a:lnTo>
                <a:lnTo>
                  <a:pt x="0" y="3115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74147" y="2292918"/>
            <a:ext cx="11139705" cy="390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505"/>
              </a:lnSpc>
            </a:pPr>
            <a:r>
              <a:rPr lang="en-US" sz="11927" spc="262">
                <a:solidFill>
                  <a:srgbClr val="4E614D"/>
                </a:solidFill>
                <a:latin typeface="TAN Mon Cheri"/>
                <a:ea typeface="TAN Mon Cheri"/>
                <a:cs typeface="TAN Mon Cheri"/>
                <a:sym typeface="TAN Mon Cheri"/>
              </a:rPr>
              <a:t>Aquaponics Workshop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912296" cy="10287000"/>
            <a:chOff x="0" y="0"/>
            <a:chExt cx="1321639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b="21881"/>
            <a:stretch>
              <a:fillRect/>
            </a:stretch>
          </p:blipFill>
          <p:spPr>
            <a:xfrm>
              <a:off x="0" y="0"/>
              <a:ext cx="13216395" cy="13716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 rot="-5400000">
            <a:off x="7210781" y="6197580"/>
            <a:ext cx="8856963" cy="0"/>
          </a:xfrm>
          <a:prstGeom prst="line">
            <a:avLst/>
          </a:prstGeom>
          <a:ln w="19050" cap="flat">
            <a:solidFill>
              <a:srgbClr val="EDED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807646" y="1778624"/>
            <a:ext cx="1672757" cy="167275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E614D"/>
            </a:solidFill>
            <a:ln w="19050" cap="sq">
              <a:solidFill>
                <a:srgbClr val="EDEDE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07646" y="4382529"/>
            <a:ext cx="1672757" cy="167275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E614D"/>
            </a:solidFill>
            <a:ln w="19050" cap="sq">
              <a:solidFill>
                <a:srgbClr val="EDEDE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807646" y="6986434"/>
            <a:ext cx="1672757" cy="16727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E614D"/>
            </a:solidFill>
            <a:ln w="19050" cap="sq">
              <a:solidFill>
                <a:srgbClr val="EDEDE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62693" y="670877"/>
            <a:ext cx="7300434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F2EDE3"/>
                </a:solidFill>
                <a:latin typeface="Open Sauce"/>
                <a:ea typeface="Open Sauce"/>
                <a:cs typeface="Open Sauce"/>
                <a:sym typeface="Open Sauce"/>
              </a:rPr>
              <a:t>OREGON AITC PROGRAMS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19813" y="2352747"/>
            <a:ext cx="4443314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19"/>
              </a:lnSpc>
              <a:spcBef>
                <a:spcPct val="0"/>
              </a:spcBef>
            </a:pPr>
            <a:r>
              <a:rPr lang="en-US" sz="3299" i="1" spc="290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Lending Library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119813" y="4881245"/>
            <a:ext cx="4443314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19"/>
              </a:lnSpc>
              <a:spcBef>
                <a:spcPct val="0"/>
              </a:spcBef>
            </a:pPr>
            <a:r>
              <a:rPr lang="en-US" sz="3299" i="1" spc="290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Kits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19813" y="7560557"/>
            <a:ext cx="4443314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19"/>
              </a:lnSpc>
              <a:spcBef>
                <a:spcPct val="0"/>
              </a:spcBef>
            </a:pPr>
            <a:r>
              <a:rPr lang="en-US" sz="3299" i="1" spc="290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Calendar Art Contest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028700" y="2052709"/>
            <a:ext cx="3492455" cy="0"/>
          </a:xfrm>
          <a:prstGeom prst="line">
            <a:avLst/>
          </a:prstGeom>
          <a:ln w="19050" cap="flat">
            <a:solidFill>
              <a:srgbClr val="F2ED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69852" y="1531972"/>
            <a:ext cx="3214116" cy="4449919"/>
            <a:chOff x="0" y="0"/>
            <a:chExt cx="846516" cy="1171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6516" cy="1171995"/>
            </a:xfrm>
            <a:custGeom>
              <a:avLst/>
              <a:gdLst/>
              <a:ahLst/>
              <a:cxnLst/>
              <a:rect l="l" t="t" r="r" b="b"/>
              <a:pathLst>
                <a:path w="846516" h="1171995">
                  <a:moveTo>
                    <a:pt x="0" y="0"/>
                  </a:moveTo>
                  <a:lnTo>
                    <a:pt x="846516" y="0"/>
                  </a:lnTo>
                  <a:lnTo>
                    <a:pt x="846516" y="1171995"/>
                  </a:lnTo>
                  <a:lnTo>
                    <a:pt x="0" y="1171995"/>
                  </a:lnTo>
                  <a:close/>
                </a:path>
              </a:pathLst>
            </a:custGeom>
            <a:solidFill>
              <a:srgbClr val="A6A4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46516" cy="1200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769852" y="6043311"/>
            <a:ext cx="3214116" cy="4429087"/>
            <a:chOff x="0" y="0"/>
            <a:chExt cx="846516" cy="11665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6516" cy="1166509"/>
            </a:xfrm>
            <a:custGeom>
              <a:avLst/>
              <a:gdLst/>
              <a:ahLst/>
              <a:cxnLst/>
              <a:rect l="l" t="t" r="r" b="b"/>
              <a:pathLst>
                <a:path w="846516" h="1166509">
                  <a:moveTo>
                    <a:pt x="0" y="0"/>
                  </a:moveTo>
                  <a:lnTo>
                    <a:pt x="846516" y="0"/>
                  </a:lnTo>
                  <a:lnTo>
                    <a:pt x="846516" y="1166509"/>
                  </a:lnTo>
                  <a:lnTo>
                    <a:pt x="0" y="1166509"/>
                  </a:lnTo>
                  <a:close/>
                </a:path>
              </a:pathLst>
            </a:custGeom>
            <a:solidFill>
              <a:srgbClr val="A6A4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46516" cy="1195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2012984"/>
            <a:ext cx="19726999" cy="0"/>
          </a:xfrm>
          <a:prstGeom prst="line">
            <a:avLst/>
          </a:prstGeom>
          <a:ln w="28575" cap="flat">
            <a:solidFill>
              <a:srgbClr val="F2ED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rot="-5400000">
            <a:off x="-3334527" y="14650227"/>
            <a:ext cx="8755028" cy="0"/>
          </a:xfrm>
          <a:prstGeom prst="line">
            <a:avLst/>
          </a:prstGeom>
          <a:ln w="28575" cap="flat">
            <a:solidFill>
              <a:srgbClr val="F2ED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552698" y="3756931"/>
            <a:ext cx="13182605" cy="5734433"/>
          </a:xfrm>
          <a:custGeom>
            <a:avLst/>
            <a:gdLst/>
            <a:ahLst/>
            <a:cxnLst/>
            <a:rect l="l" t="t" r="r" b="b"/>
            <a:pathLst>
              <a:path w="13182605" h="5734433">
                <a:moveTo>
                  <a:pt x="0" y="0"/>
                </a:moveTo>
                <a:lnTo>
                  <a:pt x="13182604" y="0"/>
                </a:lnTo>
                <a:lnTo>
                  <a:pt x="13182604" y="5734433"/>
                </a:lnTo>
                <a:lnTo>
                  <a:pt x="0" y="5734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42988" y="624840"/>
            <a:ext cx="15905603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2EDE3"/>
                </a:solidFill>
                <a:latin typeface="Open Sauce"/>
                <a:ea typeface="Open Sauce"/>
                <a:cs typeface="Open Sauce"/>
                <a:sym typeface="Open Sauce"/>
              </a:rPr>
              <a:t>CHECK OUT ALL OUR RESOURCES ON OUR WEBSITE!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77033" y="2627347"/>
            <a:ext cx="4199334" cy="488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u="sng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  <a:hlinkClick r:id="rId3" tooltip="https://oregonaitc.org"/>
              </a:rPr>
              <a:t>https://oregonaitc.org/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B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62323" y="2690389"/>
            <a:ext cx="9812446" cy="4906223"/>
          </a:xfrm>
          <a:custGeom>
            <a:avLst/>
            <a:gdLst/>
            <a:ahLst/>
            <a:cxnLst/>
            <a:rect l="l" t="t" r="r" b="b"/>
            <a:pathLst>
              <a:path w="9812446" h="4906223">
                <a:moveTo>
                  <a:pt x="0" y="0"/>
                </a:moveTo>
                <a:lnTo>
                  <a:pt x="9812446" y="0"/>
                </a:lnTo>
                <a:lnTo>
                  <a:pt x="9812446" y="4906222"/>
                </a:lnTo>
                <a:lnTo>
                  <a:pt x="0" y="490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442370" y="4517073"/>
            <a:ext cx="12052352" cy="1338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39"/>
              </a:lnSpc>
            </a:pPr>
            <a:r>
              <a:rPr lang="en-US" sz="9399">
                <a:solidFill>
                  <a:srgbClr val="4E614D"/>
                </a:solidFill>
                <a:latin typeface="Open Sauce"/>
                <a:ea typeface="Open Sauce"/>
                <a:cs typeface="Open Sauce"/>
                <a:sym typeface="Open Sauce"/>
              </a:rPr>
              <a:t>Evaluation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B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000" y="659448"/>
            <a:ext cx="3332599" cy="3115256"/>
          </a:xfrm>
          <a:custGeom>
            <a:avLst/>
            <a:gdLst/>
            <a:ahLst/>
            <a:cxnLst/>
            <a:rect l="l" t="t" r="r" b="b"/>
            <a:pathLst>
              <a:path w="3332599" h="3115256">
                <a:moveTo>
                  <a:pt x="0" y="0"/>
                </a:moveTo>
                <a:lnTo>
                  <a:pt x="3332600" y="0"/>
                </a:lnTo>
                <a:lnTo>
                  <a:pt x="3332600" y="3115256"/>
                </a:lnTo>
                <a:lnTo>
                  <a:pt x="0" y="3115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117824" y="745173"/>
            <a:ext cx="12052352" cy="1338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39"/>
              </a:lnSpc>
            </a:pPr>
            <a:r>
              <a:rPr lang="en-US" sz="9399">
                <a:solidFill>
                  <a:srgbClr val="4E614D"/>
                </a:solidFill>
                <a:latin typeface="Open Sauce"/>
                <a:ea typeface="Open Sauce"/>
                <a:cs typeface="Open Sauce"/>
                <a:sym typeface="Open Sauce"/>
              </a:rPr>
              <a:t>Thank You!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17824" y="2567886"/>
            <a:ext cx="12052352" cy="219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1">
                <a:solidFill>
                  <a:srgbClr val="4E614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Oregon Agriculture in the Classroom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4E614D"/>
                </a:solidFill>
                <a:latin typeface="Open Sauce"/>
                <a:ea typeface="Open Sauce"/>
                <a:cs typeface="Open Sauce"/>
                <a:sym typeface="Open Sauce"/>
              </a:rPr>
              <a:t>200 Strand Ag Hall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4E614D"/>
                </a:solidFill>
                <a:latin typeface="Open Sauce"/>
                <a:ea typeface="Open Sauce"/>
                <a:cs typeface="Open Sauce"/>
                <a:sym typeface="Open Sauce"/>
              </a:rPr>
              <a:t>Corvallis, OR 97331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4E614D"/>
                </a:solidFill>
                <a:latin typeface="Open Sauce"/>
                <a:ea typeface="Open Sauce"/>
                <a:cs typeface="Open Sauce"/>
                <a:sym typeface="Open Sauce"/>
              </a:rPr>
              <a:t>541-737-1318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17824" y="5076825"/>
            <a:ext cx="12052352" cy="274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1">
                <a:solidFill>
                  <a:srgbClr val="4E614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Hanna VanDeWalle, Education Programs Coordinator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4E614D"/>
                </a:solidFill>
                <a:latin typeface="Open Sauce"/>
                <a:ea typeface="Open Sauce"/>
                <a:cs typeface="Open Sauce"/>
                <a:sym typeface="Open Sauce"/>
              </a:rPr>
              <a:t>Hanna.VanDeWalle@oregonstate.edu</a:t>
            </a:r>
          </a:p>
          <a:p>
            <a:pPr algn="ctr">
              <a:lnSpc>
                <a:spcPts val="4409"/>
              </a:lnSpc>
            </a:pPr>
            <a:endParaRPr lang="en-US" sz="3150">
              <a:solidFill>
                <a:srgbClr val="4E614D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4409"/>
              </a:lnSpc>
            </a:pPr>
            <a:r>
              <a:rPr lang="en-US" sz="3150" b="1">
                <a:solidFill>
                  <a:srgbClr val="4E614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Jade Davidson, Executive Director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4E614D"/>
                </a:solidFill>
                <a:latin typeface="Open Sauce"/>
                <a:ea typeface="Open Sauce"/>
                <a:cs typeface="Open Sauce"/>
                <a:sym typeface="Open Sauce"/>
              </a:rPr>
              <a:t>Jade.Davidson@oregonstate.edu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17756" y="2558552"/>
            <a:ext cx="4252488" cy="868856"/>
            <a:chOff x="0" y="0"/>
            <a:chExt cx="2239994" cy="4576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9994" cy="457669"/>
            </a:xfrm>
            <a:custGeom>
              <a:avLst/>
              <a:gdLst/>
              <a:ahLst/>
              <a:cxnLst/>
              <a:rect l="l" t="t" r="r" b="b"/>
              <a:pathLst>
                <a:path w="2239994" h="457669">
                  <a:moveTo>
                    <a:pt x="2036794" y="0"/>
                  </a:moveTo>
                  <a:cubicBezTo>
                    <a:pt x="2149018" y="0"/>
                    <a:pt x="2239994" y="102453"/>
                    <a:pt x="2239994" y="228834"/>
                  </a:cubicBezTo>
                  <a:cubicBezTo>
                    <a:pt x="2239994" y="355216"/>
                    <a:pt x="2149018" y="457669"/>
                    <a:pt x="2036794" y="457669"/>
                  </a:cubicBezTo>
                  <a:lnTo>
                    <a:pt x="203200" y="457669"/>
                  </a:lnTo>
                  <a:cubicBezTo>
                    <a:pt x="90976" y="457669"/>
                    <a:pt x="0" y="355216"/>
                    <a:pt x="0" y="228834"/>
                  </a:cubicBezTo>
                  <a:cubicBezTo>
                    <a:pt x="0" y="10245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E6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239994" cy="524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65"/>
                </a:lnSpc>
              </a:pPr>
              <a:r>
                <a:rPr lang="en-US" sz="3261" spc="195">
                  <a:solidFill>
                    <a:srgbClr val="FFFFFF"/>
                  </a:solidFill>
                  <a:latin typeface="Ansam"/>
                  <a:ea typeface="Ansam"/>
                  <a:cs typeface="Ansam"/>
                  <a:sym typeface="Ansam"/>
                </a:rPr>
                <a:t>Mission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744157" y="594861"/>
            <a:ext cx="1952354" cy="1472427"/>
          </a:xfrm>
          <a:custGeom>
            <a:avLst/>
            <a:gdLst/>
            <a:ahLst/>
            <a:cxnLst/>
            <a:rect l="l" t="t" r="r" b="b"/>
            <a:pathLst>
              <a:path w="1952354" h="1472427">
                <a:moveTo>
                  <a:pt x="0" y="0"/>
                </a:moveTo>
                <a:lnTo>
                  <a:pt x="1952354" y="0"/>
                </a:lnTo>
                <a:lnTo>
                  <a:pt x="1952354" y="1472427"/>
                </a:lnTo>
                <a:lnTo>
                  <a:pt x="0" y="147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44174" y="871364"/>
            <a:ext cx="14724056" cy="141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80"/>
              </a:lnSpc>
              <a:spcBef>
                <a:spcPct val="0"/>
              </a:spcBef>
            </a:pPr>
            <a:r>
              <a:rPr lang="en-US" sz="8200">
                <a:solidFill>
                  <a:srgbClr val="4E614D"/>
                </a:solidFill>
                <a:latin typeface="Ansam"/>
                <a:ea typeface="Ansam"/>
                <a:cs typeface="Ansam"/>
                <a:sym typeface="Ansam"/>
              </a:rPr>
              <a:t>PROGRAM INFORMATION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97770" y="2491877"/>
            <a:ext cx="1368797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 i="1" u="none">
                <a:solidFill>
                  <a:srgbClr val="EDEDE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2013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17756" y="5047454"/>
            <a:ext cx="4252488" cy="868856"/>
            <a:chOff x="0" y="0"/>
            <a:chExt cx="2239994" cy="4576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39994" cy="457669"/>
            </a:xfrm>
            <a:custGeom>
              <a:avLst/>
              <a:gdLst/>
              <a:ahLst/>
              <a:cxnLst/>
              <a:rect l="l" t="t" r="r" b="b"/>
              <a:pathLst>
                <a:path w="2239994" h="457669">
                  <a:moveTo>
                    <a:pt x="2036794" y="0"/>
                  </a:moveTo>
                  <a:cubicBezTo>
                    <a:pt x="2149018" y="0"/>
                    <a:pt x="2239994" y="102453"/>
                    <a:pt x="2239994" y="228834"/>
                  </a:cubicBezTo>
                  <a:cubicBezTo>
                    <a:pt x="2239994" y="355216"/>
                    <a:pt x="2149018" y="457669"/>
                    <a:pt x="2036794" y="457669"/>
                  </a:cubicBezTo>
                  <a:lnTo>
                    <a:pt x="203200" y="457669"/>
                  </a:lnTo>
                  <a:cubicBezTo>
                    <a:pt x="90976" y="457669"/>
                    <a:pt x="0" y="355216"/>
                    <a:pt x="0" y="228834"/>
                  </a:cubicBezTo>
                  <a:cubicBezTo>
                    <a:pt x="0" y="10245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E6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239994" cy="524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65"/>
                </a:lnSpc>
              </a:pPr>
              <a:r>
                <a:rPr lang="en-US" sz="3261" spc="195">
                  <a:solidFill>
                    <a:srgbClr val="FFFFFF"/>
                  </a:solidFill>
                  <a:latin typeface="Ansam"/>
                  <a:ea typeface="Ansam"/>
                  <a:cs typeface="Ansam"/>
                  <a:sym typeface="Ansam"/>
                </a:rPr>
                <a:t>Overview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25762" y="3656008"/>
            <a:ext cx="1733822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To help students grow in their knowledge of agriculture, the environment and natural resources for the benefit of Oregonians today and in the future.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4157" y="6202856"/>
            <a:ext cx="16924073" cy="382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just">
              <a:lnSpc>
                <a:spcPts val="452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Agriculture is used as a context to teach core subject standards</a:t>
            </a:r>
          </a:p>
          <a:p>
            <a:pPr marL="647694" lvl="1" indent="-323847" algn="just">
              <a:lnSpc>
                <a:spcPts val="452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Cross-curricular hands on materials and lessons geared towards core standards for all educators</a:t>
            </a:r>
          </a:p>
          <a:p>
            <a:pPr marL="647694" lvl="1" indent="-323847" algn="just">
              <a:lnSpc>
                <a:spcPts val="452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K-12, public, private, homeschool, afterschool, extracurricular, in all 36 counties of Oregon</a:t>
            </a:r>
          </a:p>
          <a:p>
            <a:pPr marL="647694" lvl="1" indent="-323847" algn="just">
              <a:lnSpc>
                <a:spcPts val="452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Supported by agricultural community</a:t>
            </a:r>
          </a:p>
          <a:p>
            <a:pPr algn="ctr">
              <a:lnSpc>
                <a:spcPts val="3219"/>
              </a:lnSpc>
            </a:pPr>
            <a:endParaRPr lang="en-US" sz="2999">
              <a:solidFill>
                <a:srgbClr val="000000"/>
              </a:solidFill>
              <a:latin typeface="Trocchi"/>
              <a:ea typeface="Trocchi"/>
              <a:cs typeface="Trocchi"/>
              <a:sym typeface="Trocch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B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6114" y="2696632"/>
            <a:ext cx="7615772" cy="3807886"/>
          </a:xfrm>
          <a:custGeom>
            <a:avLst/>
            <a:gdLst/>
            <a:ahLst/>
            <a:cxnLst/>
            <a:rect l="l" t="t" r="r" b="b"/>
            <a:pathLst>
              <a:path w="7615772" h="3807886">
                <a:moveTo>
                  <a:pt x="0" y="0"/>
                </a:moveTo>
                <a:lnTo>
                  <a:pt x="7615772" y="0"/>
                </a:lnTo>
                <a:lnTo>
                  <a:pt x="7615772" y="3807886"/>
                </a:lnTo>
                <a:lnTo>
                  <a:pt x="0" y="3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21346" y="3082594"/>
            <a:ext cx="9845307" cy="264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39"/>
              </a:lnSpc>
            </a:pPr>
            <a:r>
              <a:rPr lang="en-US" sz="9399">
                <a:solidFill>
                  <a:srgbClr val="4E614D"/>
                </a:solidFill>
                <a:latin typeface="Open Sauce"/>
                <a:ea typeface="Open Sauce"/>
                <a:cs typeface="Open Sauce"/>
                <a:sym typeface="Open Sauce"/>
              </a:rPr>
              <a:t>What is Aquaponics?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94587" y="7443555"/>
            <a:ext cx="329882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u="sng" dirty="0">
                <a:solidFill>
                  <a:srgbClr val="4E614D"/>
                </a:solidFill>
                <a:latin typeface="Abril Fatface"/>
                <a:ea typeface="Abril Fatface"/>
                <a:cs typeface="Abril Fatface"/>
                <a:sym typeface="Abril Fatface"/>
                <a:hlinkClick r:id="rId4" tooltip="http://video.disney.com/watch/aquaponics-pass-the-plate-4ece977e6d34cbb50e43bf04"/>
              </a:rPr>
              <a:t>Aquaponics Video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84858"/>
            <a:ext cx="8049460" cy="8049460"/>
          </a:xfrm>
          <a:custGeom>
            <a:avLst/>
            <a:gdLst/>
            <a:ahLst/>
            <a:cxnLst/>
            <a:rect l="l" t="t" r="r" b="b"/>
            <a:pathLst>
              <a:path w="8049460" h="8049460">
                <a:moveTo>
                  <a:pt x="0" y="0"/>
                </a:moveTo>
                <a:lnTo>
                  <a:pt x="8049460" y="0"/>
                </a:lnTo>
                <a:lnTo>
                  <a:pt x="8049460" y="8049460"/>
                </a:lnTo>
                <a:lnTo>
                  <a:pt x="0" y="8049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69739" y="2322480"/>
            <a:ext cx="6052875" cy="6052851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52" r="-249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09065" y="2306831"/>
            <a:ext cx="6650235" cy="5608161"/>
            <a:chOff x="0" y="0"/>
            <a:chExt cx="8866980" cy="7477548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8866980" cy="281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>
                  <a:solidFill>
                    <a:srgbClr val="F2EDE3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What is Aquaponics?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6175" y="3391945"/>
              <a:ext cx="8820805" cy="2069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</a:pPr>
              <a:r>
                <a:rPr lang="en-US" sz="3200">
                  <a:solidFill>
                    <a:srgbClr val="F2EDE3"/>
                  </a:solidFill>
                  <a:latin typeface="Open Sauce"/>
                  <a:ea typeface="Open Sauce"/>
                  <a:cs typeface="Open Sauce"/>
                  <a:sym typeface="Open Sauce"/>
                </a:rPr>
                <a:t>Recirculating biological and mechanical system of edible plants and fish.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448213"/>
              <a:ext cx="8866980" cy="1029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</a:pPr>
              <a:r>
                <a:rPr lang="en-US" sz="2400">
                  <a:solidFill>
                    <a:srgbClr val="F2EDE3"/>
                  </a:solidFill>
                  <a:latin typeface="Open Sauce"/>
                  <a:ea typeface="Open Sauce"/>
                  <a:cs typeface="Open Sauce"/>
                  <a:sym typeface="Open Sauce"/>
                </a:rPr>
                <a:t>Aquaponics was developed as an integrated method of raising fish and vegetables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850925"/>
              <a:ext cx="8866980" cy="0"/>
            </a:xfrm>
            <a:prstGeom prst="line">
              <a:avLst/>
            </a:prstGeom>
            <a:ln w="12700" cap="rnd">
              <a:solidFill>
                <a:srgbClr val="667A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B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2603" y="1905529"/>
            <a:ext cx="12951886" cy="6475943"/>
          </a:xfrm>
          <a:custGeom>
            <a:avLst/>
            <a:gdLst/>
            <a:ahLst/>
            <a:cxnLst/>
            <a:rect l="l" t="t" r="r" b="b"/>
            <a:pathLst>
              <a:path w="12951886" h="6475943">
                <a:moveTo>
                  <a:pt x="0" y="0"/>
                </a:moveTo>
                <a:lnTo>
                  <a:pt x="12951886" y="0"/>
                </a:lnTo>
                <a:lnTo>
                  <a:pt x="12951886" y="6475942"/>
                </a:lnTo>
                <a:lnTo>
                  <a:pt x="0" y="6475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442370" y="2559685"/>
            <a:ext cx="12052352" cy="525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39"/>
              </a:lnSpc>
            </a:pPr>
            <a:r>
              <a:rPr lang="en-US" sz="9399">
                <a:solidFill>
                  <a:srgbClr val="4E614D"/>
                </a:solidFill>
                <a:latin typeface="Open Sauce"/>
                <a:ea typeface="Open Sauce"/>
                <a:cs typeface="Open Sauce"/>
                <a:sym typeface="Open Sauce"/>
              </a:rPr>
              <a:t>Why would it be beneficial to raise fish and plants in the same system?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B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2354" y="1028700"/>
            <a:ext cx="6400800" cy="7200900"/>
          </a:xfrm>
          <a:prstGeom prst="rect">
            <a:avLst/>
          </a:prstGeom>
          <a:solidFill>
            <a:srgbClr val="A19C9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61384" y="1771981"/>
            <a:ext cx="7502665" cy="7486319"/>
          </a:xfrm>
          <a:custGeom>
            <a:avLst/>
            <a:gdLst/>
            <a:ahLst/>
            <a:cxnLst/>
            <a:rect l="l" t="t" r="r" b="b"/>
            <a:pathLst>
              <a:path w="7502665" h="7486319">
                <a:moveTo>
                  <a:pt x="0" y="0"/>
                </a:moveTo>
                <a:lnTo>
                  <a:pt x="7502665" y="0"/>
                </a:lnTo>
                <a:lnTo>
                  <a:pt x="7502665" y="7486319"/>
                </a:lnTo>
                <a:lnTo>
                  <a:pt x="0" y="7486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871822" y="1442989"/>
            <a:ext cx="7387478" cy="179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66"/>
              </a:lnSpc>
            </a:pPr>
            <a:r>
              <a:rPr lang="en-US" sz="5888">
                <a:solidFill>
                  <a:srgbClr val="4E614D"/>
                </a:solidFill>
                <a:latin typeface="Ansam"/>
                <a:ea typeface="Ansam"/>
                <a:cs typeface="Ansam"/>
                <a:sym typeface="Ansam"/>
              </a:rPr>
              <a:t>THE AQUAPONICS CYCLE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33971" y="3893246"/>
            <a:ext cx="8071581" cy="4336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8830" lvl="1" indent="-224415" algn="l">
              <a:lnSpc>
                <a:spcPts val="3825"/>
              </a:lnSpc>
              <a:buFont typeface="Arial"/>
              <a:buChar char="•"/>
            </a:pPr>
            <a:r>
              <a:rPr lang="en-US" sz="2078" b="1">
                <a:solidFill>
                  <a:srgbClr val="4E614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FISH FOOD (PROTEINS) AND FISH METABOLISM NATURALLY ADD NITROGEN TO THE SYSTEM.</a:t>
            </a:r>
          </a:p>
          <a:p>
            <a:pPr marL="448830" lvl="1" indent="-224415" algn="l">
              <a:lnSpc>
                <a:spcPts val="3825"/>
              </a:lnSpc>
              <a:buFont typeface="Arial"/>
              <a:buChar char="•"/>
            </a:pPr>
            <a:r>
              <a:rPr lang="en-US" sz="2078" b="1">
                <a:solidFill>
                  <a:srgbClr val="4E614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UNEATEN FOOD AND FISH WASTE ARE CONVERTED INTO AMMONIA (NH3/NH4)</a:t>
            </a:r>
          </a:p>
          <a:p>
            <a:pPr marL="448830" lvl="1" indent="-224415" algn="l">
              <a:lnSpc>
                <a:spcPts val="3825"/>
              </a:lnSpc>
              <a:buFont typeface="Arial"/>
              <a:buChar char="•"/>
            </a:pPr>
            <a:r>
              <a:rPr lang="en-US" sz="2078" b="1">
                <a:solidFill>
                  <a:srgbClr val="4E614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NITROSOMONAS (BACTERIA) CONVERTS TO NO2, NITRITE → NITROBACTER (BACTERIA) CONVERTS TO NO3 NITRATE.</a:t>
            </a:r>
          </a:p>
          <a:p>
            <a:pPr marL="448830" lvl="1" indent="-224415" algn="l">
              <a:lnSpc>
                <a:spcPts val="3825"/>
              </a:lnSpc>
              <a:buFont typeface="Arial"/>
              <a:buChar char="•"/>
            </a:pPr>
            <a:r>
              <a:rPr lang="en-US" sz="2078" b="1">
                <a:solidFill>
                  <a:srgbClr val="4E614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PLANT ROOTS STRIP N2 FOR UPTAKE USED METABOLICALLY, PRIMARILY FOR GROWTH.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18583" y="2321818"/>
            <a:ext cx="3385195" cy="5155474"/>
            <a:chOff x="0" y="0"/>
            <a:chExt cx="891574" cy="1357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1574" cy="1357820"/>
            </a:xfrm>
            <a:custGeom>
              <a:avLst/>
              <a:gdLst/>
              <a:ahLst/>
              <a:cxnLst/>
              <a:rect l="l" t="t" r="r" b="b"/>
              <a:pathLst>
                <a:path w="891574" h="1357820">
                  <a:moveTo>
                    <a:pt x="0" y="0"/>
                  </a:moveTo>
                  <a:lnTo>
                    <a:pt x="891574" y="0"/>
                  </a:lnTo>
                  <a:lnTo>
                    <a:pt x="891574" y="1357820"/>
                  </a:lnTo>
                  <a:lnTo>
                    <a:pt x="0" y="13578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2EDE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91574" cy="1386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67083" y="2321818"/>
            <a:ext cx="3385195" cy="5155474"/>
            <a:chOff x="0" y="0"/>
            <a:chExt cx="891574" cy="13578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1574" cy="1357820"/>
            </a:xfrm>
            <a:custGeom>
              <a:avLst/>
              <a:gdLst/>
              <a:ahLst/>
              <a:cxnLst/>
              <a:rect l="l" t="t" r="r" b="b"/>
              <a:pathLst>
                <a:path w="891574" h="1357820">
                  <a:moveTo>
                    <a:pt x="0" y="0"/>
                  </a:moveTo>
                  <a:lnTo>
                    <a:pt x="891574" y="0"/>
                  </a:lnTo>
                  <a:lnTo>
                    <a:pt x="891574" y="1357820"/>
                  </a:lnTo>
                  <a:lnTo>
                    <a:pt x="0" y="13578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2EDE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91574" cy="1386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15583" y="2321818"/>
            <a:ext cx="3385195" cy="5155474"/>
            <a:chOff x="0" y="0"/>
            <a:chExt cx="891574" cy="13578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1574" cy="1357820"/>
            </a:xfrm>
            <a:custGeom>
              <a:avLst/>
              <a:gdLst/>
              <a:ahLst/>
              <a:cxnLst/>
              <a:rect l="l" t="t" r="r" b="b"/>
              <a:pathLst>
                <a:path w="891574" h="1357820">
                  <a:moveTo>
                    <a:pt x="0" y="0"/>
                  </a:moveTo>
                  <a:lnTo>
                    <a:pt x="891574" y="0"/>
                  </a:lnTo>
                  <a:lnTo>
                    <a:pt x="891574" y="1357820"/>
                  </a:lnTo>
                  <a:lnTo>
                    <a:pt x="0" y="13578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2EDE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91574" cy="1386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964083" y="2321818"/>
            <a:ext cx="3385195" cy="5155474"/>
            <a:chOff x="0" y="0"/>
            <a:chExt cx="891574" cy="13578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1574" cy="1357820"/>
            </a:xfrm>
            <a:custGeom>
              <a:avLst/>
              <a:gdLst/>
              <a:ahLst/>
              <a:cxnLst/>
              <a:rect l="l" t="t" r="r" b="b"/>
              <a:pathLst>
                <a:path w="891574" h="1357820">
                  <a:moveTo>
                    <a:pt x="0" y="0"/>
                  </a:moveTo>
                  <a:lnTo>
                    <a:pt x="891574" y="0"/>
                  </a:lnTo>
                  <a:lnTo>
                    <a:pt x="891574" y="1357820"/>
                  </a:lnTo>
                  <a:lnTo>
                    <a:pt x="0" y="13578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2EDE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91574" cy="1386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-663867" y="1451293"/>
            <a:ext cx="19615733" cy="0"/>
          </a:xfrm>
          <a:prstGeom prst="line">
            <a:avLst/>
          </a:prstGeom>
          <a:ln w="19050" cap="flat">
            <a:solidFill>
              <a:srgbClr val="EDED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6149358" y="1796121"/>
            <a:ext cx="199919" cy="19991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2EDE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878722" y="1796121"/>
            <a:ext cx="199919" cy="19991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2EDE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608086" y="1796121"/>
            <a:ext cx="199919" cy="19991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2EDE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2355275" y="2074753"/>
            <a:ext cx="2711810" cy="5649605"/>
          </a:xfrm>
          <a:custGeom>
            <a:avLst/>
            <a:gdLst/>
            <a:ahLst/>
            <a:cxnLst/>
            <a:rect l="l" t="t" r="r" b="b"/>
            <a:pathLst>
              <a:path w="2711810" h="5649605">
                <a:moveTo>
                  <a:pt x="0" y="0"/>
                </a:moveTo>
                <a:lnTo>
                  <a:pt x="2711810" y="0"/>
                </a:lnTo>
                <a:lnTo>
                  <a:pt x="2711810" y="5649604"/>
                </a:lnTo>
                <a:lnTo>
                  <a:pt x="0" y="56496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389990" y="2133506"/>
            <a:ext cx="3754010" cy="5343786"/>
          </a:xfrm>
          <a:custGeom>
            <a:avLst/>
            <a:gdLst/>
            <a:ahLst/>
            <a:cxnLst/>
            <a:rect l="l" t="t" r="r" b="b"/>
            <a:pathLst>
              <a:path w="3754010" h="5343786">
                <a:moveTo>
                  <a:pt x="0" y="0"/>
                </a:moveTo>
                <a:lnTo>
                  <a:pt x="3754010" y="0"/>
                </a:lnTo>
                <a:lnTo>
                  <a:pt x="3754010" y="5343786"/>
                </a:lnTo>
                <a:lnTo>
                  <a:pt x="0" y="53437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9560285" y="3086100"/>
            <a:ext cx="2895790" cy="4114800"/>
          </a:xfrm>
          <a:custGeom>
            <a:avLst/>
            <a:gdLst/>
            <a:ahLst/>
            <a:cxnLst/>
            <a:rect l="l" t="t" r="r" b="b"/>
            <a:pathLst>
              <a:path w="2895790" h="4114800">
                <a:moveTo>
                  <a:pt x="0" y="0"/>
                </a:moveTo>
                <a:lnTo>
                  <a:pt x="2895790" y="0"/>
                </a:lnTo>
                <a:lnTo>
                  <a:pt x="28957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3061851" y="3266115"/>
            <a:ext cx="3287426" cy="3266879"/>
          </a:xfrm>
          <a:custGeom>
            <a:avLst/>
            <a:gdLst/>
            <a:ahLst/>
            <a:cxnLst/>
            <a:rect l="l" t="t" r="r" b="b"/>
            <a:pathLst>
              <a:path w="3287426" h="3266879">
                <a:moveTo>
                  <a:pt x="0" y="0"/>
                </a:moveTo>
                <a:lnTo>
                  <a:pt x="3287426" y="0"/>
                </a:lnTo>
                <a:lnTo>
                  <a:pt x="3287426" y="3266880"/>
                </a:lnTo>
                <a:lnTo>
                  <a:pt x="0" y="32668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658893" y="487364"/>
            <a:ext cx="6134331" cy="573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 b="1" spc="122">
                <a:solidFill>
                  <a:srgbClr val="F2EDE3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LESSON EXPLORATION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31068" y="7667207"/>
            <a:ext cx="2389981" cy="10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Breakout 1: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Germination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276906" y="7667207"/>
            <a:ext cx="2165548" cy="10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Breakout 2: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Plant Needs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913355" y="7667207"/>
            <a:ext cx="2159893" cy="10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Breakout 3: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Fish Needs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999884" y="7667207"/>
            <a:ext cx="3254078" cy="10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Breakout 4: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Aquaponics Cycle</a:t>
            </a:r>
          </a:p>
        </p:txBody>
      </p:sp>
      <p:sp>
        <p:nvSpPr>
          <p:cNvPr id="34" name="TextBox 33">
            <a:hlinkClick r:id="rId9"/>
            <a:extLst>
              <a:ext uri="{FF2B5EF4-FFF2-40B4-BE49-F238E27FC236}">
                <a16:creationId xmlns:a16="http://schemas.microsoft.com/office/drawing/2014/main" id="{FA02C222-7757-1B5A-ACBB-B6F11DE20AAA}"/>
              </a:ext>
            </a:extLst>
          </p:cNvPr>
          <p:cNvSpPr txBox="1"/>
          <p:nvPr/>
        </p:nvSpPr>
        <p:spPr>
          <a:xfrm>
            <a:off x="8385649" y="9199517"/>
            <a:ext cx="18598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9"/>
              </a:rPr>
              <a:t>Lessons</a:t>
            </a: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11731272" cy="108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96"/>
              </a:lnSpc>
            </a:pPr>
            <a:r>
              <a:rPr lang="en-US" sz="7163">
                <a:solidFill>
                  <a:srgbClr val="F2EDE3"/>
                </a:solidFill>
                <a:latin typeface="Open Sauce"/>
                <a:ea typeface="Open Sauce"/>
                <a:cs typeface="Open Sauce"/>
                <a:sym typeface="Open Sauce"/>
              </a:rPr>
              <a:t>Materials Provided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18933"/>
            <a:ext cx="8414823" cy="163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F2EDE3"/>
                </a:solidFill>
                <a:latin typeface="Abril Fatface"/>
                <a:ea typeface="Abril Fatface"/>
                <a:cs typeface="Abril Fatface"/>
                <a:sym typeface="Abril Fatface"/>
              </a:rPr>
              <a:t>Back to the Roots Water Garden </a:t>
            </a: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F2EDE3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Restart Kit</a:t>
            </a: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F2EDE3"/>
                </a:solidFill>
                <a:latin typeface="Abril Fatface"/>
                <a:ea typeface="Abril Fatface"/>
                <a:cs typeface="Abril Fatface"/>
                <a:sym typeface="Abril Fatface"/>
              </a:rPr>
              <a:t>pH testing strips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297566"/>
            <a:ext cx="11731272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76"/>
              </a:lnSpc>
            </a:pPr>
            <a:r>
              <a:rPr lang="en-US" sz="6563">
                <a:solidFill>
                  <a:srgbClr val="F2EDE3"/>
                </a:solidFill>
                <a:latin typeface="Open Sauce"/>
                <a:ea typeface="Open Sauce"/>
                <a:cs typeface="Open Sauce"/>
                <a:sym typeface="Open Sauce"/>
              </a:rPr>
              <a:t>Additional Materials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584683"/>
            <a:ext cx="8414823" cy="218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F2EDE3"/>
                </a:solidFill>
                <a:latin typeface="Abril Fatface"/>
                <a:ea typeface="Abril Fatface"/>
                <a:cs typeface="Abril Fatface"/>
                <a:sym typeface="Abril Fatface"/>
              </a:rPr>
              <a:t>FAQs Section</a:t>
            </a: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F2EDE3"/>
                </a:solidFill>
                <a:latin typeface="Abril Fatface"/>
                <a:ea typeface="Abril Fatface"/>
                <a:cs typeface="Abril Fatface"/>
                <a:sym typeface="Abril Fatface"/>
              </a:rPr>
              <a:t>Video Help</a:t>
            </a: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F2EDE3"/>
                </a:solidFill>
                <a:latin typeface="Abril Fatface"/>
                <a:ea typeface="Abril Fatface"/>
                <a:cs typeface="Abril Fatface"/>
                <a:sym typeface="Abril Fatface"/>
              </a:rPr>
              <a:t>Instruction booklet</a:t>
            </a: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F2EDE3"/>
                </a:solidFill>
                <a:latin typeface="Abril Fatface"/>
                <a:ea typeface="Abril Fatface"/>
                <a:cs typeface="Abril Fatface"/>
                <a:sym typeface="Abril Fatface"/>
              </a:rPr>
              <a:t>Additional curriculum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B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3822">
            <a:off x="9851767" y="3223896"/>
            <a:ext cx="4386133" cy="5673018"/>
          </a:xfrm>
          <a:custGeom>
            <a:avLst/>
            <a:gdLst/>
            <a:ahLst/>
            <a:cxnLst/>
            <a:rect l="l" t="t" r="r" b="b"/>
            <a:pathLst>
              <a:path w="4386133" h="5673018">
                <a:moveTo>
                  <a:pt x="0" y="0"/>
                </a:moveTo>
                <a:lnTo>
                  <a:pt x="4386133" y="0"/>
                </a:lnTo>
                <a:lnTo>
                  <a:pt x="4386133" y="5673018"/>
                </a:lnTo>
                <a:lnTo>
                  <a:pt x="0" y="5673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47649" y="869214"/>
            <a:ext cx="14966966" cy="1338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39"/>
              </a:lnSpc>
            </a:pPr>
            <a:r>
              <a:rPr lang="en-US" sz="9399" dirty="0">
                <a:solidFill>
                  <a:srgbClr val="4E614D"/>
                </a:solidFill>
                <a:latin typeface="Open Sauce"/>
                <a:ea typeface="Open Sauce"/>
                <a:cs typeface="Open Sauce"/>
                <a:sym typeface="Open Sauce"/>
              </a:rPr>
              <a:t>Curriculum</a:t>
            </a:r>
          </a:p>
        </p:txBody>
      </p:sp>
      <p:sp>
        <p:nvSpPr>
          <p:cNvPr id="4" name="Freeform 4"/>
          <p:cNvSpPr/>
          <p:nvPr/>
        </p:nvSpPr>
        <p:spPr>
          <a:xfrm rot="868770">
            <a:off x="11882966" y="3453507"/>
            <a:ext cx="4386133" cy="5673018"/>
          </a:xfrm>
          <a:custGeom>
            <a:avLst/>
            <a:gdLst/>
            <a:ahLst/>
            <a:cxnLst/>
            <a:rect l="l" t="t" r="r" b="b"/>
            <a:pathLst>
              <a:path w="4386133" h="5673018">
                <a:moveTo>
                  <a:pt x="0" y="0"/>
                </a:moveTo>
                <a:lnTo>
                  <a:pt x="4386133" y="0"/>
                </a:lnTo>
                <a:lnTo>
                  <a:pt x="4386133" y="5673017"/>
                </a:lnTo>
                <a:lnTo>
                  <a:pt x="0" y="5673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3454719"/>
            <a:ext cx="2570758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 dirty="0">
                <a:solidFill>
                  <a:srgbClr val="4E6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Lesson Plans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341972"/>
            <a:ext cx="4093144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4E6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Curriculum Matrix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499310"/>
            <a:ext cx="445633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4E614D"/>
                </a:solidFill>
                <a:latin typeface="Trocchi"/>
                <a:ea typeface="Trocchi"/>
                <a:cs typeface="Trocchi"/>
                <a:sym typeface="Trocchi"/>
              </a:rPr>
              <a:t>Oregon based lesson plans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321" y="6359841"/>
            <a:ext cx="5717448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4E614D"/>
                </a:solidFill>
                <a:latin typeface="Trocchi"/>
                <a:ea typeface="Trocchi"/>
                <a:cs typeface="Trocchi"/>
                <a:sym typeface="Trocchi"/>
              </a:rPr>
              <a:t>National program’s lesson database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702996780ABF4AA5DD1DD80A4189D6" ma:contentTypeVersion="13" ma:contentTypeDescription="Create a new document." ma:contentTypeScope="" ma:versionID="4e3f249b808bd670753ed4d1b4d31a7a">
  <xsd:schema xmlns:xsd="http://www.w3.org/2001/XMLSchema" xmlns:xs="http://www.w3.org/2001/XMLSchema" xmlns:p="http://schemas.microsoft.com/office/2006/metadata/properties" xmlns:ns2="77a12927-b225-4f0c-b9ef-118b0b2b2cdf" xmlns:ns3="5503bf37-f14e-48d8-a622-2868fd62ae37" targetNamespace="http://schemas.microsoft.com/office/2006/metadata/properties" ma:root="true" ma:fieldsID="6b6b12c06896442f140e57ecc8d22a76" ns2:_="" ns3:_="">
    <xsd:import namespace="77a12927-b225-4f0c-b9ef-118b0b2b2cdf"/>
    <xsd:import namespace="5503bf37-f14e-48d8-a622-2868fd62a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12927-b225-4f0c-b9ef-118b0b2b2c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2777389-5812-4b7a-9ab1-3d72f20980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3bf37-f14e-48d8-a622-2868fd62ae3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3a62a8e-d272-48ca-bc26-c20b82a84a6e}" ma:internalName="TaxCatchAll" ma:showField="CatchAllData" ma:web="5503bf37-f14e-48d8-a622-2868fd62a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2E1DA-AECB-4FF2-9846-A60549950345}"/>
</file>

<file path=customXml/itemProps2.xml><?xml version="1.0" encoding="utf-8"?>
<ds:datastoreItem xmlns:ds="http://schemas.openxmlformats.org/officeDocument/2006/customXml" ds:itemID="{D031C7D9-7565-4210-AE01-A54A9082A9ED}"/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372</Words>
  <Application>Microsoft Office PowerPoint</Application>
  <PresentationFormat>Custom</PresentationFormat>
  <Paragraphs>71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Trocchi</vt:lpstr>
      <vt:lpstr>Ansam</vt:lpstr>
      <vt:lpstr>Open Sauce Semi-Bold</vt:lpstr>
      <vt:lpstr>Open Sauce Bold</vt:lpstr>
      <vt:lpstr>Baskerville Display PT Italics</vt:lpstr>
      <vt:lpstr>Arial</vt:lpstr>
      <vt:lpstr>Abril Fatface</vt:lpstr>
      <vt:lpstr>Calibri</vt:lpstr>
      <vt:lpstr>Open Sauce</vt:lpstr>
      <vt:lpstr>Aptos</vt:lpstr>
      <vt:lpstr>TAN Mon Cheri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Aquaponics Powerpoint</dc:title>
  <cp:lastModifiedBy>Vandewalle, Hanna</cp:lastModifiedBy>
  <cp:revision>2</cp:revision>
  <dcterms:created xsi:type="dcterms:W3CDTF">2006-08-16T00:00:00Z</dcterms:created>
  <dcterms:modified xsi:type="dcterms:W3CDTF">2024-09-25T15:41:50Z</dcterms:modified>
  <dc:identifier>DAGQlD2U6XI</dc:identifier>
</cp:coreProperties>
</file>